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56" r:id="rId2"/>
    <p:sldMasterId id="2147483651" r:id="rId3"/>
    <p:sldMasterId id="2147483652" r:id="rId4"/>
    <p:sldMasterId id="2147483653" r:id="rId5"/>
    <p:sldMasterId id="2147483655" r:id="rId6"/>
    <p:sldMasterId id="2147484717" r:id="rId7"/>
    <p:sldMasterId id="2147484729" r:id="rId8"/>
  </p:sldMasterIdLst>
  <p:notesMasterIdLst>
    <p:notesMasterId r:id="rId68"/>
  </p:notesMasterIdLst>
  <p:sldIdLst>
    <p:sldId id="368" r:id="rId9"/>
    <p:sldId id="388" r:id="rId10"/>
    <p:sldId id="374" r:id="rId11"/>
    <p:sldId id="259" r:id="rId12"/>
    <p:sldId id="282" r:id="rId13"/>
    <p:sldId id="266" r:id="rId14"/>
    <p:sldId id="270" r:id="rId15"/>
    <p:sldId id="271" r:id="rId16"/>
    <p:sldId id="306" r:id="rId17"/>
    <p:sldId id="267" r:id="rId18"/>
    <p:sldId id="389" r:id="rId19"/>
    <p:sldId id="265" r:id="rId20"/>
    <p:sldId id="390" r:id="rId21"/>
    <p:sldId id="391" r:id="rId22"/>
    <p:sldId id="361" r:id="rId23"/>
    <p:sldId id="362" r:id="rId24"/>
    <p:sldId id="363" r:id="rId25"/>
    <p:sldId id="384" r:id="rId26"/>
    <p:sldId id="364" r:id="rId27"/>
    <p:sldId id="365" r:id="rId28"/>
    <p:sldId id="366" r:id="rId29"/>
    <p:sldId id="367" r:id="rId30"/>
    <p:sldId id="387" r:id="rId31"/>
    <p:sldId id="370" r:id="rId32"/>
    <p:sldId id="269" r:id="rId33"/>
    <p:sldId id="376" r:id="rId34"/>
    <p:sldId id="377" r:id="rId35"/>
    <p:sldId id="380" r:id="rId36"/>
    <p:sldId id="381" r:id="rId37"/>
    <p:sldId id="379" r:id="rId38"/>
    <p:sldId id="307" r:id="rId39"/>
    <p:sldId id="382" r:id="rId40"/>
    <p:sldId id="347" r:id="rId41"/>
    <p:sldId id="323" r:id="rId42"/>
    <p:sldId id="324" r:id="rId43"/>
    <p:sldId id="326" r:id="rId44"/>
    <p:sldId id="348" r:id="rId45"/>
    <p:sldId id="383" r:id="rId46"/>
    <p:sldId id="352" r:id="rId47"/>
    <p:sldId id="354" r:id="rId48"/>
    <p:sldId id="355" r:id="rId49"/>
    <p:sldId id="356" r:id="rId50"/>
    <p:sldId id="357" r:id="rId51"/>
    <p:sldId id="358" r:id="rId52"/>
    <p:sldId id="359" r:id="rId53"/>
    <p:sldId id="385" r:id="rId54"/>
    <p:sldId id="386" r:id="rId55"/>
    <p:sldId id="373" r:id="rId56"/>
    <p:sldId id="375" r:id="rId57"/>
    <p:sldId id="392" r:id="rId58"/>
    <p:sldId id="393" r:id="rId59"/>
    <p:sldId id="394" r:id="rId60"/>
    <p:sldId id="395" r:id="rId61"/>
    <p:sldId id="396" r:id="rId62"/>
    <p:sldId id="397" r:id="rId63"/>
    <p:sldId id="398" r:id="rId64"/>
    <p:sldId id="399" r:id="rId65"/>
    <p:sldId id="400" r:id="rId66"/>
    <p:sldId id="401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FF5050"/>
    <a:srgbClr val="663300"/>
    <a:srgbClr val="CCFF99"/>
    <a:srgbClr val="66FF66"/>
    <a:srgbClr val="008000"/>
    <a:srgbClr val="0033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4"/>
    <p:restoredTop sz="94640"/>
  </p:normalViewPr>
  <p:slideViewPr>
    <p:cSldViewPr>
      <p:cViewPr varScale="1">
        <p:scale>
          <a:sx n="97" d="100"/>
          <a:sy n="97" d="100"/>
        </p:scale>
        <p:origin x="68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540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16F71324-E3E4-D64B-8818-D00DE2239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621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6708286F-3CBA-AA4D-9ED3-ED68E22CAD2E}" type="slidenum">
              <a:rPr lang="en-US" sz="1200">
                <a:latin typeface="Arial" charset="0"/>
              </a:rPr>
              <a:pPr eaLnBrk="1" hangingPunct="1"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2287252-A82C-EF47-AACC-60C211CEEA66}" type="slidenum">
              <a:rPr lang="en-US" sz="1200">
                <a:latin typeface="Arial" charset="0"/>
              </a:rPr>
              <a:pPr eaLnBrk="1" hangingPunct="1"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8601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F68C74D-E691-A74E-B223-BEEBDA71D12B}" type="slidenum">
              <a:rPr lang="en-US" sz="1200">
                <a:latin typeface="Arial" charset="0"/>
              </a:rPr>
              <a:pPr eaLnBrk="1" hangingPunct="1"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CE7A74C9-104C-CB47-94CB-FFD27907AC3D}" type="slidenum">
              <a:rPr lang="en-US" sz="1200">
                <a:latin typeface="Arial" charset="0"/>
              </a:rPr>
              <a:pPr eaLnBrk="1" hangingPunct="1"/>
              <a:t>12</a:t>
            </a:fld>
            <a:endParaRPr lang="en-US" sz="1200">
              <a:latin typeface="Arial" charset="0"/>
            </a:endParaRPr>
          </a:p>
        </p:txBody>
      </p:sp>
      <p:sp>
        <p:nvSpPr>
          <p:cNvPr id="9011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hangingPunct="1"/>
            <a:fld id="{057F8DBF-CABE-A540-A10A-2B7F368F0B87}" type="slidenum">
              <a:rPr lang="en-US" sz="1200">
                <a:latin typeface="Arial" charset="0"/>
              </a:rPr>
              <a:pPr algn="r" eaLnBrk="1" hangingPunct="1"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Some say Jerusalem was in the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navel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of Israel, meaning the center!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3C1AD721-3808-964F-968C-B23068DB377D}" type="slidenum">
              <a:rPr lang="en-US" sz="1200">
                <a:latin typeface="Arial" charset="0"/>
              </a:rPr>
              <a:pPr eaLnBrk="1" hangingPunct="1"/>
              <a:t>14</a:t>
            </a:fld>
            <a:endParaRPr lang="en-US" sz="1200">
              <a:latin typeface="Arial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6FED9AD-4666-F749-863F-86A1A7C6CF0A}" type="slidenum">
              <a:rPr lang="en-US" sz="1200">
                <a:latin typeface="Arial" charset="0"/>
              </a:rPr>
              <a:pPr eaLnBrk="1" hangingPunct="1"/>
              <a:t>15</a:t>
            </a:fld>
            <a:endParaRPr lang="en-US" sz="1200">
              <a:latin typeface="Arial" charset="0"/>
            </a:endParaRPr>
          </a:p>
        </p:txBody>
      </p:sp>
      <p:sp>
        <p:nvSpPr>
          <p:cNvPr id="9625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E521440-C743-9342-9122-CE2D351929D5}" type="slidenum">
              <a:rPr lang="en-US" sz="1200">
                <a:latin typeface="Arial" charset="0"/>
              </a:rPr>
              <a:pPr eaLnBrk="1" hangingPunct="1"/>
              <a:t>16</a:t>
            </a:fld>
            <a:endParaRPr lang="en-US" sz="1200">
              <a:latin typeface="Arial" charset="0"/>
            </a:endParaRPr>
          </a:p>
        </p:txBody>
      </p:sp>
      <p:sp>
        <p:nvSpPr>
          <p:cNvPr id="9830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7E13F01-77B2-9145-BB3F-C3B91468AD64}" type="slidenum">
              <a:rPr lang="en-US" sz="1200">
                <a:latin typeface="Arial" charset="0"/>
              </a:rPr>
              <a:pPr eaLnBrk="1" hangingPunct="1"/>
              <a:t>17</a:t>
            </a:fld>
            <a:endParaRPr lang="en-US" sz="1200">
              <a:latin typeface="Arial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4200CD07-219C-E64E-B9AF-D14D8A491BE8}" type="slidenum">
              <a:rPr lang="en-US" sz="1200">
                <a:latin typeface="Arial" charset="0"/>
              </a:rPr>
              <a:pPr eaLnBrk="1" hangingPunct="1"/>
              <a:t>18</a:t>
            </a:fld>
            <a:endParaRPr lang="en-US" sz="1200">
              <a:latin typeface="Arial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0FE2FAC-B084-8F4C-9450-B5D808D12D3A}" type="slidenum">
              <a:rPr lang="en-US" sz="1200">
                <a:latin typeface="Arial" charset="0"/>
              </a:rPr>
              <a:pPr eaLnBrk="1" hangingPunct="1"/>
              <a:t>19</a:t>
            </a:fld>
            <a:endParaRPr lang="en-US" sz="1200">
              <a:latin typeface="Arial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BAR Nov/Dec 1999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C7EB8005-9E99-D840-932B-3F63F43104CF}" type="slidenum">
              <a:rPr lang="en-US" sz="1200">
                <a:latin typeface="Arial" charset="0"/>
              </a:rPr>
              <a:pPr eaLnBrk="1" hangingPunct="1"/>
              <a:t>2</a:t>
            </a:fld>
            <a:endParaRPr lang="en-US" sz="1200">
              <a:latin typeface="Arial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D68425A-832B-6F48-BD9C-BD9B8421BAE3}" type="slidenum">
              <a:rPr lang="en-US" sz="1200">
                <a:latin typeface="Arial" charset="0"/>
              </a:rPr>
              <a:pPr eaLnBrk="1" hangingPunct="1"/>
              <a:t>20</a:t>
            </a:fld>
            <a:endParaRPr lang="en-US" sz="1200">
              <a:latin typeface="Arial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32ADC755-4D4D-C546-936C-D5284933F345}" type="slidenum">
              <a:rPr lang="en-US" sz="1200">
                <a:latin typeface="Arial" charset="0"/>
              </a:rPr>
              <a:pPr eaLnBrk="1" hangingPunct="1"/>
              <a:t>21</a:t>
            </a:fld>
            <a:endParaRPr lang="en-US" sz="1200">
              <a:latin typeface="Arial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F32C5E6-5514-1D44-B5FB-78D3F56818B9}" type="slidenum">
              <a:rPr lang="en-US" sz="1200">
                <a:latin typeface="Arial" charset="0"/>
              </a:rPr>
              <a:pPr eaLnBrk="1" hangingPunct="1"/>
              <a:t>22</a:t>
            </a:fld>
            <a:endParaRPr lang="en-US" sz="1200">
              <a:latin typeface="Arial" charset="0"/>
            </a:endParaRPr>
          </a:p>
        </p:txBody>
      </p:sp>
      <p:sp>
        <p:nvSpPr>
          <p:cNvPr id="11059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4E30DDB-B75A-0B49-B5A5-802EFB135329}" type="slidenum">
              <a:rPr lang="en-US" sz="1200">
                <a:latin typeface="Arial" charset="0"/>
              </a:rPr>
              <a:pPr eaLnBrk="1" hangingPunct="1"/>
              <a:t>23</a:t>
            </a:fld>
            <a:endParaRPr lang="en-US" sz="1200">
              <a:latin typeface="Arial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340DD8B3-5484-2E45-8A27-D401A7BB3097}" type="slidenum">
              <a:rPr lang="en-US" sz="1200">
                <a:latin typeface="Arial" charset="0"/>
              </a:rPr>
              <a:pPr eaLnBrk="1" hangingPunct="1"/>
              <a:t>24</a:t>
            </a:fld>
            <a:endParaRPr lang="en-US" sz="1200">
              <a:latin typeface="Arial" charset="0"/>
            </a:endParaRPr>
          </a:p>
        </p:txBody>
      </p:sp>
      <p:sp>
        <p:nvSpPr>
          <p:cNvPr id="11469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441906C6-8F46-184F-AEE6-7E5AF736086C}" type="slidenum">
              <a:rPr lang="en-US" sz="1200">
                <a:latin typeface="Arial" charset="0"/>
              </a:rPr>
              <a:pPr eaLnBrk="1" hangingPunct="1"/>
              <a:t>25</a:t>
            </a:fld>
            <a:endParaRPr lang="en-US" sz="1200">
              <a:latin typeface="Arial" charset="0"/>
            </a:endParaRPr>
          </a:p>
        </p:txBody>
      </p:sp>
      <p:sp>
        <p:nvSpPr>
          <p:cNvPr id="11673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55E87854-8F56-8D45-BCF8-DCAB4FCF1C2B}" type="slidenum">
              <a:rPr lang="en-US" sz="1200">
                <a:latin typeface="Arial" charset="0"/>
              </a:rPr>
              <a:pPr eaLnBrk="1" hangingPunct="1"/>
              <a:t>26</a:t>
            </a:fld>
            <a:endParaRPr lang="en-US" sz="1200">
              <a:latin typeface="Arial" charset="0"/>
            </a:endParaRPr>
          </a:p>
        </p:txBody>
      </p:sp>
      <p:sp>
        <p:nvSpPr>
          <p:cNvPr id="11878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A1CB58A-DCE8-454C-B165-8F8DBEE6892F}" type="slidenum">
              <a:rPr lang="en-US" sz="1200">
                <a:latin typeface="Arial" charset="0"/>
              </a:rPr>
              <a:pPr eaLnBrk="1" hangingPunct="1"/>
              <a:t>27</a:t>
            </a:fld>
            <a:endParaRPr lang="en-US" sz="1200">
              <a:latin typeface="Arial" charset="0"/>
            </a:endParaRPr>
          </a:p>
        </p:txBody>
      </p:sp>
      <p:sp>
        <p:nvSpPr>
          <p:cNvPr id="12083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DE8DAA39-0236-9448-A7A2-FEA76A4A3DB4}" type="slidenum">
              <a:rPr lang="en-US" sz="1200">
                <a:latin typeface="Arial" charset="0"/>
              </a:rPr>
              <a:pPr eaLnBrk="1" hangingPunct="1"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12288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2F68F8A-A9C3-DE4E-99F1-C96E9B0576B2}" type="slidenum">
              <a:rPr lang="en-US" sz="1200">
                <a:latin typeface="Arial" charset="0"/>
              </a:rPr>
              <a:pPr eaLnBrk="1" hangingPunct="1"/>
              <a:t>29</a:t>
            </a:fld>
            <a:endParaRPr lang="en-US" sz="1200">
              <a:latin typeface="Arial" charset="0"/>
            </a:endParaRPr>
          </a:p>
        </p:txBody>
      </p:sp>
      <p:sp>
        <p:nvSpPr>
          <p:cNvPr id="12493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DE3DE9CB-2632-D641-8E4D-7AA6626F30CB}" type="slidenum">
              <a:rPr lang="en-US" sz="1200">
                <a:latin typeface="Arial" charset="0"/>
              </a:rPr>
              <a:pPr eaLnBrk="1" hangingPunct="1"/>
              <a:t>3</a:t>
            </a:fld>
            <a:endParaRPr lang="en-US" sz="1200">
              <a:latin typeface="Arial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928E224-C541-5B45-8FC8-6709BC737B37}" type="slidenum">
              <a:rPr lang="en-US" sz="1200">
                <a:latin typeface="Arial" charset="0"/>
              </a:rPr>
              <a:pPr eaLnBrk="1" hangingPunct="1"/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12697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C8D976F0-F1F9-594F-BC78-DF6A56AD7D15}" type="slidenum">
              <a:rPr lang="en-US" sz="1200">
                <a:latin typeface="Arial" charset="0"/>
              </a:rPr>
              <a:pPr eaLnBrk="1" hangingPunct="1"/>
              <a:t>31</a:t>
            </a:fld>
            <a:endParaRPr lang="en-US" sz="1200">
              <a:latin typeface="Arial" charset="0"/>
            </a:endParaRPr>
          </a:p>
        </p:txBody>
      </p:sp>
      <p:sp>
        <p:nvSpPr>
          <p:cNvPr id="12902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B87FB8E-C82D-4D44-8CDA-6ABF40DACAA3}" type="slidenum">
              <a:rPr lang="en-US" sz="1200">
                <a:latin typeface="Arial" charset="0"/>
              </a:rPr>
              <a:pPr eaLnBrk="1" hangingPunct="1"/>
              <a:t>32</a:t>
            </a:fld>
            <a:endParaRPr lang="en-US" sz="1200">
              <a:latin typeface="Arial" charset="0"/>
            </a:endParaRPr>
          </a:p>
        </p:txBody>
      </p:sp>
      <p:sp>
        <p:nvSpPr>
          <p:cNvPr id="13107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CE02CF0-1802-C04C-A185-B18CD0C70FD3}" type="slidenum">
              <a:rPr lang="en-US" sz="1200">
                <a:latin typeface="Arial" charset="0"/>
              </a:rPr>
              <a:pPr eaLnBrk="1" hangingPunct="1"/>
              <a:t>33</a:t>
            </a:fld>
            <a:endParaRPr lang="en-US" sz="1200">
              <a:latin typeface="Arial" charset="0"/>
            </a:endParaRPr>
          </a:p>
        </p:txBody>
      </p:sp>
      <p:sp>
        <p:nvSpPr>
          <p:cNvPr id="13312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1DB17B2-841F-1A42-9F3A-A775D7C6A3FA}" type="slidenum">
              <a:rPr lang="en-US" sz="1200">
                <a:latin typeface="Arial" charset="0"/>
              </a:rPr>
              <a:pPr eaLnBrk="1" hangingPunct="1"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13517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1E58173-54FB-5344-A32B-0340B8E1ABDE}" type="slidenum">
              <a:rPr lang="en-US" sz="1200">
                <a:latin typeface="Arial" charset="0"/>
              </a:rPr>
              <a:pPr eaLnBrk="1" hangingPunct="1"/>
              <a:t>35</a:t>
            </a:fld>
            <a:endParaRPr lang="en-US" sz="1200">
              <a:latin typeface="Arial" charset="0"/>
            </a:endParaRPr>
          </a:p>
        </p:txBody>
      </p:sp>
      <p:sp>
        <p:nvSpPr>
          <p:cNvPr id="13721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BF732907-45BB-464C-A78B-BE2CB96587B5}" type="slidenum">
              <a:rPr lang="en-US" sz="1200">
                <a:latin typeface="Arial" charset="0"/>
              </a:rPr>
              <a:pPr eaLnBrk="1" hangingPunct="1"/>
              <a:t>36</a:t>
            </a:fld>
            <a:endParaRPr lang="en-US" sz="1200">
              <a:latin typeface="Arial" charset="0"/>
            </a:endParaRPr>
          </a:p>
        </p:txBody>
      </p:sp>
      <p:sp>
        <p:nvSpPr>
          <p:cNvPr id="13926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1A69E00-B5DD-6D47-8BBC-9D088D693624}" type="slidenum">
              <a:rPr lang="en-US" sz="1200">
                <a:latin typeface="Arial" charset="0"/>
              </a:rPr>
              <a:pPr eaLnBrk="1" hangingPunct="1"/>
              <a:t>37</a:t>
            </a:fld>
            <a:endParaRPr lang="en-US" sz="1200">
              <a:latin typeface="Arial" charset="0"/>
            </a:endParaRPr>
          </a:p>
        </p:txBody>
      </p:sp>
      <p:sp>
        <p:nvSpPr>
          <p:cNvPr id="14131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260A57F-D742-E24F-B3B8-5296999C2ECE}" type="slidenum">
              <a:rPr lang="en-US" sz="1200">
                <a:latin typeface="Arial" charset="0"/>
              </a:rPr>
              <a:pPr eaLnBrk="1" hangingPunct="1"/>
              <a:t>38</a:t>
            </a:fld>
            <a:endParaRPr lang="en-US" sz="1200">
              <a:latin typeface="Arial" charset="0"/>
            </a:endParaRPr>
          </a:p>
        </p:txBody>
      </p:sp>
      <p:sp>
        <p:nvSpPr>
          <p:cNvPr id="14336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8B869451-97DC-874D-8708-F1CF31DB2F14}" type="slidenum">
              <a:rPr lang="en-US" sz="1200">
                <a:latin typeface="Arial" charset="0"/>
              </a:rPr>
              <a:pPr eaLnBrk="1" hangingPunct="1"/>
              <a:t>39</a:t>
            </a:fld>
            <a:endParaRPr lang="en-US" sz="1200">
              <a:latin typeface="Arial" charset="0"/>
            </a:endParaRPr>
          </a:p>
        </p:txBody>
      </p:sp>
      <p:sp>
        <p:nvSpPr>
          <p:cNvPr id="14541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8BF6A1E4-9E2D-1748-9CC0-CDA75E8F93C3}" type="slidenum">
              <a:rPr lang="en-US" sz="1200">
                <a:latin typeface="Arial" charset="0"/>
              </a:rPr>
              <a:pPr eaLnBrk="1" hangingPunct="1"/>
              <a:t>4</a:t>
            </a:fld>
            <a:endParaRPr lang="en-US" sz="1200">
              <a:latin typeface="Arial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CA9B0F32-D41F-C74B-BBAA-A4C8584B6EEF}" type="slidenum">
              <a:rPr lang="en-US" sz="1200">
                <a:latin typeface="Arial" charset="0"/>
              </a:rPr>
              <a:pPr eaLnBrk="1" hangingPunct="1"/>
              <a:t>40</a:t>
            </a:fld>
            <a:endParaRPr lang="en-US" sz="1200">
              <a:latin typeface="Arial" charset="0"/>
            </a:endParaRPr>
          </a:p>
        </p:txBody>
      </p:sp>
      <p:sp>
        <p:nvSpPr>
          <p:cNvPr id="14745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3EB5A69B-4D3B-A94C-8195-D4790F252A8B}" type="slidenum">
              <a:rPr lang="en-US" sz="1200">
                <a:latin typeface="Arial" charset="0"/>
              </a:rPr>
              <a:pPr eaLnBrk="1" hangingPunct="1"/>
              <a:t>41</a:t>
            </a:fld>
            <a:endParaRPr lang="en-US" sz="1200">
              <a:latin typeface="Arial" charset="0"/>
            </a:endParaRPr>
          </a:p>
        </p:txBody>
      </p:sp>
      <p:sp>
        <p:nvSpPr>
          <p:cNvPr id="14950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1F909A4-2A1E-3944-904F-EF9BA4831107}" type="slidenum">
              <a:rPr lang="en-US" sz="1200">
                <a:latin typeface="Arial" charset="0"/>
              </a:rPr>
              <a:pPr eaLnBrk="1" hangingPunct="1"/>
              <a:t>42</a:t>
            </a:fld>
            <a:endParaRPr lang="en-US" sz="1200">
              <a:latin typeface="Arial" charset="0"/>
            </a:endParaRPr>
          </a:p>
        </p:txBody>
      </p:sp>
      <p:sp>
        <p:nvSpPr>
          <p:cNvPr id="15155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D12451F8-9C6E-2E4E-B053-52F92091CDEE}" type="slidenum">
              <a:rPr lang="en-US" sz="1200">
                <a:latin typeface="Arial" charset="0"/>
              </a:rPr>
              <a:pPr eaLnBrk="1" hangingPunct="1"/>
              <a:t>43</a:t>
            </a:fld>
            <a:endParaRPr lang="en-US" sz="1200">
              <a:latin typeface="Arial" charset="0"/>
            </a:endParaRPr>
          </a:p>
        </p:txBody>
      </p:sp>
      <p:sp>
        <p:nvSpPr>
          <p:cNvPr id="15360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FB5C540-5ACF-5541-895A-A2AA77D81729}" type="slidenum">
              <a:rPr lang="en-US" sz="1200">
                <a:latin typeface="Arial" charset="0"/>
              </a:rPr>
              <a:pPr eaLnBrk="1" hangingPunct="1"/>
              <a:t>44</a:t>
            </a:fld>
            <a:endParaRPr lang="en-US" sz="1200">
              <a:latin typeface="Arial" charset="0"/>
            </a:endParaRPr>
          </a:p>
        </p:txBody>
      </p:sp>
      <p:sp>
        <p:nvSpPr>
          <p:cNvPr id="15565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1872046-698E-064B-8414-96B324D02E37}" type="slidenum">
              <a:rPr lang="en-US" sz="1200">
                <a:latin typeface="Arial" charset="0"/>
              </a:rPr>
              <a:pPr eaLnBrk="1" hangingPunct="1"/>
              <a:t>45</a:t>
            </a:fld>
            <a:endParaRPr lang="en-US" sz="1200">
              <a:latin typeface="Arial" charset="0"/>
            </a:endParaRPr>
          </a:p>
        </p:txBody>
      </p:sp>
      <p:sp>
        <p:nvSpPr>
          <p:cNvPr id="15769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B0E3C1F5-EA46-A343-BFB4-51A8DCFA2253}" type="slidenum">
              <a:rPr lang="en-US" sz="1200">
                <a:latin typeface="Arial" charset="0"/>
              </a:rPr>
              <a:pPr eaLnBrk="1" hangingPunct="1"/>
              <a:t>46</a:t>
            </a:fld>
            <a:endParaRPr lang="en-US" sz="1200">
              <a:latin typeface="Arial" charset="0"/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D612F87F-EC01-734E-8FAB-1F2AF293E1D4}" type="slidenum">
              <a:rPr lang="en-US" sz="1200">
                <a:latin typeface="Arial" charset="0"/>
              </a:rPr>
              <a:pPr eaLnBrk="1" hangingPunct="1"/>
              <a:t>47</a:t>
            </a:fld>
            <a:endParaRPr lang="en-US" sz="1200">
              <a:latin typeface="Arial" charset="0"/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AC7C609-CD9C-E642-94AB-4D199C1A3A03}" type="slidenum">
              <a:rPr lang="en-US" sz="1200">
                <a:latin typeface="Arial" charset="0"/>
              </a:rPr>
              <a:pPr eaLnBrk="1" hangingPunct="1"/>
              <a:t>48</a:t>
            </a:fld>
            <a:endParaRPr lang="en-US" sz="1200">
              <a:latin typeface="Arial" charset="0"/>
            </a:endParaRPr>
          </a:p>
        </p:txBody>
      </p:sp>
      <p:sp>
        <p:nvSpPr>
          <p:cNvPr id="16384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3447748B-B2DD-E646-85E7-EEF2BF67EA58}" type="slidenum">
              <a:rPr lang="en-US" sz="1200">
                <a:latin typeface="Arial" charset="0"/>
              </a:rPr>
              <a:pPr eaLnBrk="1" hangingPunct="1"/>
              <a:t>49</a:t>
            </a:fld>
            <a:endParaRPr lang="en-US" sz="1200">
              <a:latin typeface="Arial" charset="0"/>
            </a:endParaRPr>
          </a:p>
        </p:txBody>
      </p:sp>
      <p:sp>
        <p:nvSpPr>
          <p:cNvPr id="16589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3B022D77-A2D5-A641-A0AF-4444A54213F2}" type="slidenum">
              <a:rPr lang="en-US" sz="1200">
                <a:latin typeface="Arial" charset="0"/>
              </a:rPr>
              <a:pPr eaLnBrk="1" hangingPunct="1"/>
              <a:t>5</a:t>
            </a:fld>
            <a:endParaRPr lang="en-US" sz="1200">
              <a:latin typeface="Arial" charset="0"/>
            </a:endParaRPr>
          </a:p>
        </p:txBody>
      </p:sp>
      <p:sp>
        <p:nvSpPr>
          <p:cNvPr id="7577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1324B6-FDDF-1C4A-836C-81FE79EAEFB4}" type="slidenum">
              <a:rPr lang="en-US" sz="1200">
                <a:solidFill>
                  <a:srgbClr val="000000"/>
                </a:solidFill>
                <a:latin typeface="Times New Roman" charset="0"/>
              </a:rPr>
              <a:pPr/>
              <a:t>58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13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OT Backgrounds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VN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FD30C7C-61B5-5548-95A3-3AEB54302EA3}" type="slidenum">
              <a:rPr lang="en-US" sz="1200">
                <a:latin typeface="Arial" charset="0"/>
              </a:rPr>
              <a:pPr eaLnBrk="1" hangingPunct="1"/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7782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C56BB51E-96A3-A54C-896D-73C4CFF57F96}" type="slidenum">
              <a:rPr lang="en-US" sz="1200">
                <a:latin typeface="Arial" charset="0"/>
              </a:rPr>
              <a:pPr eaLnBrk="1" hangingPunct="1"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7987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DDF03C7-DA33-4343-AA5E-FE141B472A9F}" type="slidenum">
              <a:rPr lang="en-US" sz="1200">
                <a:latin typeface="Arial" charset="0"/>
              </a:rPr>
              <a:pPr eaLnBrk="1" hangingPunct="1"/>
              <a:t>8</a:t>
            </a:fld>
            <a:endParaRPr lang="en-US" sz="1200">
              <a:latin typeface="Arial" charset="0"/>
            </a:endParaRPr>
          </a:p>
        </p:txBody>
      </p:sp>
      <p:sp>
        <p:nvSpPr>
          <p:cNvPr id="8192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CA1D6C30-7C6A-004D-BC46-A8B106515F53}" type="slidenum">
              <a:rPr lang="en-US" sz="1200">
                <a:latin typeface="Arial" charset="0"/>
              </a:rPr>
              <a:pPr eaLnBrk="1" hangingPunct="1"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8397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  <a:cs typeface="+mn-cs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06F8C0-0C6C-BC4A-8AED-C631D504E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EB855-3198-814B-909A-9E4354934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00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19669-6F9C-F542-8BA6-48B2B8682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38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87759-00A9-684B-AEAB-BFB376E9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05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6" name="Freeform 13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7" name="Freeform 12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8" name="Freeform 11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9" name="Freeform 10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1" name="Freeform 8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2" name="Freeform 7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2109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094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ADEBCF-B5FF-5242-B1DB-D76774A33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65E85-5405-A849-838C-DF559DDFA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61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959C9-9947-4C46-87DD-6B5B75142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88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A1C85-11F8-D647-9E5B-2F896519F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57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5303A-0D34-3C41-B941-35545430C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37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A812F-1ED0-0A4A-86C6-76F36F21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08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27BE3-0D7B-A642-B73C-7B51E0145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77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7C581-684A-8B42-813A-4AD832A4F7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22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06354-90B5-7642-B202-84F9F6361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28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6256B-1C02-0C46-986A-9D96C8CC3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7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9F77D-D6C4-ED4B-93E8-1E7311B5A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87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DC19B-4DB0-B14B-BE12-9758E21AE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12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DF6A6-140A-7E49-B1C4-F2D84B502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5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2DE42-2635-D84A-B4B4-BABC7B2B6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83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ECB38-9B45-4D4B-9859-766325284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73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EAA3C-485A-A048-A595-27A927FD1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431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C840A-AA0F-9A4A-84CD-029CD739C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18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00C13-159A-904F-A24A-F8CAF98F1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00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000C1-F0CC-6D44-85E8-E91075142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10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181D8-9384-584D-8DF1-B1A47B549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33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B9AD7-049F-264E-AD52-34A5D6EC7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96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7830C-61FF-5A4B-A2E9-3FFD6677E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05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CDD72-3D19-9F40-87BA-D61ED6680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98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E7C96-E445-7445-990A-D49B0E609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641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C48C2-2454-CE48-9DE2-F6BD60CCD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85933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B0B6A-20AA-1546-9EFF-4E32AC63F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25174"/>
      </p:ext>
    </p:extLst>
  </p:cSld>
  <p:clrMapOvr>
    <a:masterClrMapping/>
  </p:clrMapOvr>
  <p:transition spd="med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17F09-3BC5-CF46-8A41-076D1452C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59399"/>
      </p:ext>
    </p:extLst>
  </p:cSld>
  <p:clrMapOvr>
    <a:masterClrMapping/>
  </p:clrMapOvr>
  <p:transition spd="med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E1E90-55B0-BB41-9655-2F441F10A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98724"/>
      </p:ext>
    </p:extLst>
  </p:cSld>
  <p:clrMapOvr>
    <a:masterClrMapping/>
  </p:clrMapOvr>
  <p:transition spd="med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EEEE7-BC53-D449-A989-771721148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79835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997C2-9BF0-E14F-ACD5-E8F66B533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285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3844C-F931-B545-AC3B-F3822AFA6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83721"/>
      </p:ext>
    </p:extLst>
  </p:cSld>
  <p:clrMapOvr>
    <a:masterClrMapping/>
  </p:clrMapOvr>
  <p:transition spd="med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1F16E-A7C4-FD49-9B79-3D3E54E37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07084"/>
      </p:ext>
    </p:extLst>
  </p:cSld>
  <p:clrMapOvr>
    <a:masterClrMapping/>
  </p:clrMapOvr>
  <p:transition spd="med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448C3-1DBE-FC48-8577-9E954EE79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59449"/>
      </p:ext>
    </p:extLst>
  </p:cSld>
  <p:clrMapOvr>
    <a:masterClrMapping/>
  </p:clrMapOvr>
  <p:transition spd="med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B1B21-6D51-984F-BE6B-76636BD99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10880"/>
      </p:ext>
    </p:extLst>
  </p:cSld>
  <p:clrMapOvr>
    <a:masterClrMapping/>
  </p:clrMapOvr>
  <p:transition spd="med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A185-DCF5-D24A-84DE-649F59A1E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98091"/>
      </p:ext>
    </p:extLst>
  </p:cSld>
  <p:clrMapOvr>
    <a:masterClrMapping/>
  </p:clrMapOvr>
  <p:transition spd="med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84763-239E-8F4D-AE92-CE413F2F45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15990"/>
      </p:ext>
    </p:extLst>
  </p:cSld>
  <p:clrMapOvr>
    <a:masterClrMapping/>
  </p:clrMapOvr>
  <p:transition spd="med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9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  <a:cs typeface="+mn-cs"/>
              </a:endParaRPr>
            </a:p>
          </p:txBody>
        </p:sp>
      </p:grpSp>
      <p:sp>
        <p:nvSpPr>
          <p:cNvPr id="295942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95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EC4F4E-7E38-CA43-87C0-BACCBFF0E0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906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154C5-281B-4642-9031-0E761C0CC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529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5E392-5DD8-F146-ABFA-831D415EA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129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6084C-176E-7A40-9EDF-905CCE016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78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C3DD8-0D90-F941-9F9E-9501E9C92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705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9448C-BF82-F84B-8264-66313854A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890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3DF2D-EDFD-8145-9A05-F5277F74A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268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8899B-8EA1-3F40-9912-47B7C1B20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33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4C624-4E4E-6447-ACC0-211B724F79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527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2D7EB-51F5-3342-B1A6-F9F8E98E5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713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7C632-7965-7C4B-B908-C43DD50EC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386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3DE1C-4232-B642-B306-B02E5F68A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199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CE8A2-F636-624B-816C-34BEE4127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283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7837992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850998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4A404-7716-2141-BFA1-FAD74083B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488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893241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774283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32589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8603185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01373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65095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696604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659996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309610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3E8D7-CCD9-B84D-9F46-81BBD9009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41600"/>
      </p:ext>
    </p:extLst>
  </p:cSld>
  <p:clrMapOvr>
    <a:masterClrMapping/>
  </p:clrMapOvr>
  <p:transition spd="med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11E6F-A532-C343-A8FC-26E8E8579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265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3D50E-B55F-5745-98C7-350A181AA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77460"/>
      </p:ext>
    </p:extLst>
  </p:cSld>
  <p:clrMapOvr>
    <a:masterClrMapping/>
  </p:clrMapOvr>
  <p:transition spd="med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4DB2-975C-F546-8F4A-B71D11961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30203"/>
      </p:ext>
    </p:extLst>
  </p:cSld>
  <p:clrMapOvr>
    <a:masterClrMapping/>
  </p:clrMapOvr>
  <p:transition spd="med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31537-D8BA-694E-82D4-7941F5534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38293"/>
      </p:ext>
    </p:extLst>
  </p:cSld>
  <p:clrMapOvr>
    <a:masterClrMapping/>
  </p:clrMapOvr>
  <p:transition spd="med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5A97B-5DAB-0B41-8189-35EB393F3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20139"/>
      </p:ext>
    </p:extLst>
  </p:cSld>
  <p:clrMapOvr>
    <a:masterClrMapping/>
  </p:clrMapOvr>
  <p:transition spd="med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6BB5-1234-0142-BCBF-7D187847F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00281"/>
      </p:ext>
    </p:extLst>
  </p:cSld>
  <p:clrMapOvr>
    <a:masterClrMapping/>
  </p:clrMapOvr>
  <p:transition spd="med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FA1B8-B1A8-DF45-BA85-36066F628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57590"/>
      </p:ext>
    </p:extLst>
  </p:cSld>
  <p:clrMapOvr>
    <a:masterClrMapping/>
  </p:clrMapOvr>
  <p:transition spd="med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4F878-4C2A-4342-833A-760FFA504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85669"/>
      </p:ext>
    </p:extLst>
  </p:cSld>
  <p:clrMapOvr>
    <a:masterClrMapping/>
  </p:clrMapOvr>
  <p:transition spd="med"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31FEB-66F6-8B4B-9B36-6CC9E6B7A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95587"/>
      </p:ext>
    </p:extLst>
  </p:cSld>
  <p:clrMapOvr>
    <a:masterClrMapping/>
  </p:clrMapOvr>
  <p:transition spd="med"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6CC51-CBC4-C44D-AF9A-C47727A69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45194"/>
      </p:ext>
    </p:extLst>
  </p:cSld>
  <p:clrMapOvr>
    <a:masterClrMapping/>
  </p:clrMapOvr>
  <p:transition spd="med">
    <p:randomBar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ED43D-582D-0046-A8C8-B2E283F67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84117"/>
      </p:ext>
    </p:extLst>
  </p:cSld>
  <p:clrMapOvr>
    <a:masterClrMapping/>
  </p:clrMapOvr>
  <p:transition spd="med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52BFA-C146-024A-AC72-7D578A4CD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739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0786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93267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4729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38126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0624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72110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8371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88634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41636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1761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F3BBF-8D20-664D-9C50-AD8838E35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341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2752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A57B4191-B976-0C48-9F61-FB8F776F8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14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  <p:sldLayoutId id="21474846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237571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237572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237573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237574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237575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237576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237577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237578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434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7581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758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base" hangingPunct="0">
              <a:spcBef>
                <a:spcPct val="0"/>
              </a:spcBef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758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fld id="{B15547F5-D903-2544-B732-F7DFEB1F6E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15" r:id="rId1"/>
    <p:sldLayoutId id="2147484660" r:id="rId2"/>
    <p:sldLayoutId id="2147484661" r:id="rId3"/>
    <p:sldLayoutId id="2147484662" r:id="rId4"/>
    <p:sldLayoutId id="2147484663" r:id="rId5"/>
    <p:sldLayoutId id="2147484664" r:id="rId6"/>
    <p:sldLayoutId id="2147484665" r:id="rId7"/>
    <p:sldLayoutId id="2147484666" r:id="rId8"/>
    <p:sldLayoutId id="2147484667" r:id="rId9"/>
    <p:sldLayoutId id="2147484668" r:id="rId10"/>
    <p:sldLayoutId id="214748466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0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4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base" hangingPunct="0">
              <a:spcBef>
                <a:spcPct val="0"/>
              </a:spcBef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fld id="{FAF717C6-A6DC-EC46-A0B5-59CDD01198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0" r:id="rId1"/>
    <p:sldLayoutId id="2147484671" r:id="rId2"/>
    <p:sldLayoutId id="2147484672" r:id="rId3"/>
    <p:sldLayoutId id="2147484673" r:id="rId4"/>
    <p:sldLayoutId id="2147484674" r:id="rId5"/>
    <p:sldLayoutId id="2147484675" r:id="rId6"/>
    <p:sldLayoutId id="2147484676" r:id="rId7"/>
    <p:sldLayoutId id="2147484677" r:id="rId8"/>
    <p:sldLayoutId id="2147484678" r:id="rId9"/>
    <p:sldLayoutId id="2147484679" r:id="rId10"/>
    <p:sldLayoutId id="21474846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fld id="{E9154788-413C-8142-BA0D-232D0CD02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82" r:id="rId2"/>
    <p:sldLayoutId id="2147484683" r:id="rId3"/>
    <p:sldLayoutId id="2147484684" r:id="rId4"/>
    <p:sldLayoutId id="2147484685" r:id="rId5"/>
    <p:sldLayoutId id="2147484686" r:id="rId6"/>
    <p:sldLayoutId id="2147484687" r:id="rId7"/>
    <p:sldLayoutId id="2147484688" r:id="rId8"/>
    <p:sldLayoutId id="2147484689" r:id="rId9"/>
    <p:sldLayoutId id="2147484690" r:id="rId10"/>
    <p:sldLayoutId id="2147484691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09923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09924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  <a:cs typeface="+mn-cs"/>
              </a:endParaRPr>
            </a:p>
          </p:txBody>
        </p:sp>
      </p:grpSp>
      <p:sp>
        <p:nvSpPr>
          <p:cNvPr id="20992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99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992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9F41F533-B8FB-E74E-94B8-4C9CCF7E5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16" r:id="rId1"/>
    <p:sldLayoutId id="2147484692" r:id="rId2"/>
    <p:sldLayoutId id="2147484693" r:id="rId3"/>
    <p:sldLayoutId id="2147484694" r:id="rId4"/>
    <p:sldLayoutId id="2147484695" r:id="rId5"/>
    <p:sldLayoutId id="2147484696" r:id="rId6"/>
    <p:sldLayoutId id="2147484697" r:id="rId7"/>
    <p:sldLayoutId id="2147484698" r:id="rId8"/>
    <p:sldLayoutId id="2147484699" r:id="rId9"/>
    <p:sldLayoutId id="2147484700" r:id="rId10"/>
    <p:sldLayoutId id="2147484701" r:id="rId11"/>
    <p:sldLayoutId id="21474847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2630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  <a:cs typeface="+mn-cs"/>
              </a:endParaRPr>
            </a:p>
          </p:txBody>
        </p:sp>
        <p:grpSp>
          <p:nvGrpSpPr>
            <p:cNvPr id="64518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2630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7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519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22633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34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26335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6336" name="Text Box 32"/>
          <p:cNvSpPr txBox="1">
            <a:spLocks noChangeArrowheads="1"/>
          </p:cNvSpPr>
          <p:nvPr/>
        </p:nvSpPr>
        <p:spPr bwMode="auto">
          <a:xfrm>
            <a:off x="465138" y="6577013"/>
            <a:ext cx="915987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226337" name="Rectangle 33"/>
          <p:cNvSpPr>
            <a:spLocks noChangeArrowheads="1"/>
          </p:cNvSpPr>
          <p:nvPr/>
        </p:nvSpPr>
        <p:spPr bwMode="auto">
          <a:xfrm>
            <a:off x="7539038" y="6532563"/>
            <a:ext cx="736600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7.5.03d.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3" r:id="rId1"/>
    <p:sldLayoutId id="2147484704" r:id="rId2"/>
    <p:sldLayoutId id="2147484705" r:id="rId3"/>
    <p:sldLayoutId id="2147484706" r:id="rId4"/>
    <p:sldLayoutId id="2147484707" r:id="rId5"/>
    <p:sldLayoutId id="2147484708" r:id="rId6"/>
    <p:sldLayoutId id="2147484709" r:id="rId7"/>
    <p:sldLayoutId id="2147484710" r:id="rId8"/>
    <p:sldLayoutId id="2147484711" r:id="rId9"/>
    <p:sldLayoutId id="2147484712" r:id="rId10"/>
    <p:sldLayoutId id="214748471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60960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" y="1981200"/>
            <a:ext cx="9070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5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4BDAEAEC-9514-8348-98E3-9F58B798E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3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8" r:id="rId1"/>
    <p:sldLayoutId id="2147484719" r:id="rId2"/>
    <p:sldLayoutId id="2147484720" r:id="rId3"/>
    <p:sldLayoutId id="2147484721" r:id="rId4"/>
    <p:sldLayoutId id="2147484722" r:id="rId5"/>
    <p:sldLayoutId id="2147484723" r:id="rId6"/>
    <p:sldLayoutId id="2147484724" r:id="rId7"/>
    <p:sldLayoutId id="2147484725" r:id="rId8"/>
    <p:sldLayoutId id="2147484726" r:id="rId9"/>
    <p:sldLayoutId id="2147484727" r:id="rId10"/>
    <p:sldLayoutId id="2147484728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919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30" r:id="rId1"/>
    <p:sldLayoutId id="2147484731" r:id="rId2"/>
    <p:sldLayoutId id="2147484732" r:id="rId3"/>
    <p:sldLayoutId id="2147484733" r:id="rId4"/>
    <p:sldLayoutId id="2147484734" r:id="rId5"/>
    <p:sldLayoutId id="2147484735" r:id="rId6"/>
    <p:sldLayoutId id="2147484736" r:id="rId7"/>
    <p:sldLayoutId id="2147484737" r:id="rId8"/>
    <p:sldLayoutId id="2147484738" r:id="rId9"/>
    <p:sldLayoutId id="2147484739" r:id="rId10"/>
    <p:sldLayoutId id="214748474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6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9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tardseed.net/html/pjrutmtd.html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feintheholyland.com/cairo.htm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://www.lifeintheholyland.com/church_of_holy_sepulcher.htm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tiquities.org.il/article_Item_eng.asp?sec_id=25&amp;subj_id=240&amp;id=1999&amp;module_id=#as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42 Jer O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03713" y="-171400"/>
            <a:ext cx="4840287" cy="6858000"/>
          </a:xfrm>
        </p:spPr>
      </p:pic>
      <p:sp>
        <p:nvSpPr>
          <p:cNvPr id="185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920875"/>
          </a:xfrm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8000">
                <a:latin typeface="Garamond" charset="0"/>
                <a:ea typeface="ＭＳ Ｐゴシック" charset="0"/>
                <a:cs typeface="ＭＳ Ｐゴシック" charset="0"/>
              </a:rPr>
              <a:t>Địa dư Jerusalem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02075"/>
            <a:ext cx="6400800" cy="822325"/>
          </a:xfrm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sz="4400" b="1">
                <a:latin typeface="Garamond" charset="0"/>
                <a:ea typeface="ＭＳ Ｐゴシック" charset="0"/>
                <a:cs typeface="ＭＳ Ｐゴシック" charset="0"/>
              </a:rPr>
              <a:t>Thành thánh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25658" y="6514451"/>
            <a:ext cx="9169658" cy="33855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Tiến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sĩ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Rick Griffith •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Trường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Kinh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Thánh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Singapore •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Jerusalem</a:t>
            </a:r>
          </a:p>
        </p:txBody>
      </p:sp>
      <p:pic>
        <p:nvPicPr>
          <p:cNvPr id="8499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5257800" y="1295400"/>
            <a:ext cx="35814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b="1"/>
              <a:t>Bất lợi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/>
              <a:t>Lợi thế</a:t>
            </a: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9"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89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143000" y="228600"/>
            <a:ext cx="7162800" cy="7620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Vị trí chiến lược của Israel</a:t>
            </a:r>
          </a:p>
        </p:txBody>
      </p:sp>
      <p:sp>
        <p:nvSpPr>
          <p:cNvPr id="87043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421893" name="AutoShape 5"/>
          <p:cNvSpPr>
            <a:spLocks noChangeArrowheads="1"/>
          </p:cNvSpPr>
          <p:nvPr/>
        </p:nvSpPr>
        <p:spPr bwMode="auto">
          <a:xfrm rot="6298269">
            <a:off x="4152900" y="1570038"/>
            <a:ext cx="2286000" cy="1752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421894" name="AutoShape 6"/>
          <p:cNvSpPr>
            <a:spLocks noChangeArrowheads="1"/>
          </p:cNvSpPr>
          <p:nvPr/>
        </p:nvSpPr>
        <p:spPr bwMode="auto">
          <a:xfrm rot="17525952" flipV="1">
            <a:off x="3100388" y="4376737"/>
            <a:ext cx="2038350" cy="16668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421895" name="Rectangle 7"/>
          <p:cNvSpPr>
            <a:spLocks noChangeArrowheads="1"/>
          </p:cNvSpPr>
          <p:nvPr/>
        </p:nvSpPr>
        <p:spPr bwMode="auto">
          <a:xfrm>
            <a:off x="0" y="2362200"/>
            <a:ext cx="33528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69863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69863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Chúa đã đặt bạn ở vị trí chiến lược nào cho m</a:t>
            </a:r>
            <a:r>
              <a:rPr lang="vi-VN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ục đích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của Ngài?</a:t>
            </a:r>
          </a:p>
        </p:txBody>
      </p:sp>
      <p:sp>
        <p:nvSpPr>
          <p:cNvPr id="421896" name="WordArt 8"/>
          <p:cNvSpPr>
            <a:spLocks noChangeArrowheads="1" noChangeShapeType="1" noTextEdit="1"/>
          </p:cNvSpPr>
          <p:nvPr/>
        </p:nvSpPr>
        <p:spPr bwMode="auto">
          <a:xfrm>
            <a:off x="53975" y="1828800"/>
            <a:ext cx="3375025" cy="1676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635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Impact"/>
                <a:ea typeface="Impact"/>
                <a:cs typeface="Impact"/>
              </a:rPr>
              <a:t>Suy gẫm:</a:t>
            </a:r>
          </a:p>
        </p:txBody>
      </p:sp>
      <p:sp>
        <p:nvSpPr>
          <p:cNvPr id="421897" name="Rectangle 9"/>
          <p:cNvSpPr>
            <a:spLocks noChangeArrowheads="1"/>
          </p:cNvSpPr>
          <p:nvPr/>
        </p:nvSpPr>
        <p:spPr bwMode="auto">
          <a:xfrm>
            <a:off x="5791200" y="2971800"/>
            <a:ext cx="3352800" cy="388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algn="r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ja-JP" alt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vi-VN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Chúa Giê-hô-va phán như vầy:</a:t>
            </a: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vi-VN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Kìa là thành Giê-ru-sa-lem, ta đã đặt nó gi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ữ</a:t>
            </a:r>
            <a:r>
              <a:rPr lang="vi-VN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a các dân tộc, và các nước bao xung quanh nó.</a:t>
            </a:r>
            <a:r>
              <a:rPr lang="ja-JP" alt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69863" algn="r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28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Exê 5:5</a:t>
            </a:r>
          </a:p>
          <a:p>
            <a:pPr marL="169863" algn="r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1898" name="AutoShape 10"/>
          <p:cNvSpPr>
            <a:spLocks noChangeArrowheads="1"/>
          </p:cNvSpPr>
          <p:nvPr/>
        </p:nvSpPr>
        <p:spPr bwMode="auto">
          <a:xfrm rot="7220944" flipV="1">
            <a:off x="5715000" y="1905000"/>
            <a:ext cx="2286000" cy="1828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421899" name="Text Box 11"/>
          <p:cNvSpPr txBox="1">
            <a:spLocks noChangeArrowheads="1"/>
          </p:cNvSpPr>
          <p:nvPr/>
        </p:nvSpPr>
        <p:spPr bwMode="auto">
          <a:xfrm>
            <a:off x="8458200" y="76200"/>
            <a:ext cx="6096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1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2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1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895" grpId="0" animBg="1"/>
      <p:bldP spid="421896" grpId="0" animBg="1"/>
      <p:bldP spid="42189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5" r="2815" b="13393"/>
          <a:stretch>
            <a:fillRect/>
          </a:stretch>
        </p:blipFill>
        <p:spPr>
          <a:xfrm>
            <a:off x="4035425" y="0"/>
            <a:ext cx="5260975" cy="7010400"/>
          </a:xfrm>
        </p:spPr>
      </p:pic>
      <p:sp>
        <p:nvSpPr>
          <p:cNvPr id="177158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152400" y="457200"/>
            <a:ext cx="3657600" cy="2133600"/>
          </a:xfrm>
          <a:solidFill>
            <a:srgbClr val="000514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Phân chia</a:t>
            </a:r>
            <a:br>
              <a:rPr lang="en-US">
                <a:latin typeface="Garamond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Canaan</a:t>
            </a:r>
          </a:p>
        </p:txBody>
      </p:sp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762000" y="3105150"/>
            <a:ext cx="3200400" cy="28622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/>
              <a:t>Jerusalem nằm giữa Giu đa và Benjamin nhưng lại gần với các chi phái phía bắc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6858000" y="4648200"/>
            <a:ext cx="17526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/>
              <a:t>Jerusalem</a:t>
            </a:r>
          </a:p>
        </p:txBody>
      </p:sp>
      <p:sp>
        <p:nvSpPr>
          <p:cNvPr id="177155" name="Line 3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77154" name="Text Box 2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2" t="38165" r="34285" b="30632"/>
          <a:stretch>
            <a:fillRect/>
          </a:stretch>
        </p:blipFill>
        <p:spPr>
          <a:xfrm>
            <a:off x="3997325" y="0"/>
            <a:ext cx="5146675" cy="6858000"/>
          </a:xfrm>
        </p:spPr>
      </p:pic>
      <p:sp>
        <p:nvSpPr>
          <p:cNvPr id="15365" name="Rectangle 5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52400" y="457200"/>
            <a:ext cx="3657600" cy="2133600"/>
          </a:xfrm>
          <a:solidFill>
            <a:srgbClr val="663300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Vị trí</a:t>
            </a:r>
            <a:br>
              <a:rPr lang="en-US">
                <a:latin typeface="Arial" charset="0"/>
                <a:ea typeface="ＭＳ Ｐゴシック" charset="0"/>
                <a:cs typeface="Arial" charset="0"/>
              </a:rPr>
            </a:br>
            <a:r>
              <a:rPr lang="en-US">
                <a:latin typeface="Arial" charset="0"/>
                <a:ea typeface="ＭＳ Ｐゴシック" charset="0"/>
                <a:cs typeface="Arial" charset="0"/>
              </a:rPr>
              <a:t> Trung tâm</a:t>
            </a:r>
          </a:p>
        </p:txBody>
      </p:sp>
      <p:sp>
        <p:nvSpPr>
          <p:cNvPr id="91139" name="Text Box 7"/>
          <p:cNvSpPr txBox="1">
            <a:spLocks noChangeArrowheads="1"/>
          </p:cNvSpPr>
          <p:nvPr/>
        </p:nvSpPr>
        <p:spPr bwMode="auto">
          <a:xfrm>
            <a:off x="381000" y="3105150"/>
            <a:ext cx="34290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latin typeface="Arial" charset="0"/>
              </a:rPr>
              <a:t>Jerusalem thời C.Ư. nằm ở chi phái Benjamin </a:t>
            </a:r>
            <a:r>
              <a:rPr lang="en-US" sz="3200">
                <a:solidFill>
                  <a:srgbClr val="FFFF00"/>
                </a:solidFill>
                <a:latin typeface="Arial" charset="0"/>
              </a:rPr>
              <a:t>phía bắc </a:t>
            </a:r>
            <a:r>
              <a:rPr lang="en-US" sz="3200">
                <a:latin typeface="Arial" charset="0"/>
              </a:rPr>
              <a:t>của Giuđa, nhưng gần với các chi phái phía bắc</a:t>
            </a:r>
          </a:p>
        </p:txBody>
      </p:sp>
      <p:sp>
        <p:nvSpPr>
          <p:cNvPr id="91140" name="Text Box 8"/>
          <p:cNvSpPr txBox="1">
            <a:spLocks noChangeArrowheads="1"/>
          </p:cNvSpPr>
          <p:nvPr/>
        </p:nvSpPr>
        <p:spPr bwMode="auto">
          <a:xfrm>
            <a:off x="6858000" y="4648200"/>
            <a:ext cx="17526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/>
              <a:t>Jerusalem</a:t>
            </a: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1" charset="0"/>
              <a:ea typeface="+mn-ea"/>
              <a:cs typeface="+mn-cs"/>
            </a:endParaRPr>
          </a:p>
        </p:txBody>
      </p:sp>
      <p:sp>
        <p:nvSpPr>
          <p:cNvPr id="15370" name="Rectangle 10"/>
          <p:cNvSpPr>
            <a:spLocks noRot="1" noChangeArrowheads="1"/>
          </p:cNvSpPr>
          <p:nvPr/>
        </p:nvSpPr>
        <p:spPr bwMode="auto">
          <a:xfrm>
            <a:off x="8077200" y="0"/>
            <a:ext cx="10668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effectLst>
                  <a:outerShdw blurRad="38100" dist="38100" dir="2700000" algn="tl">
                    <a:srgbClr val="000514"/>
                  </a:outerShdw>
                </a:effectLst>
                <a:latin typeface="Arial" charset="0"/>
              </a:rPr>
              <a:t>21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4" descr="42 Jer O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2"/>
          <a:stretch>
            <a:fillRect/>
          </a:stretch>
        </p:blipFill>
        <p:spPr>
          <a:xfrm>
            <a:off x="3048000" y="0"/>
            <a:ext cx="6103938" cy="6858000"/>
          </a:xfrm>
        </p:spPr>
      </p:pic>
      <p:sp>
        <p:nvSpPr>
          <p:cNvPr id="114695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7086600" cy="1285875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Giê-ru-sa-lem là thành phố </a:t>
            </a:r>
            <a:br>
              <a:rPr lang="en-US" sz="3600"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giáp ranh</a:t>
            </a:r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8153400" y="55563"/>
            <a:ext cx="527050" cy="461962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21</a:t>
            </a:r>
          </a:p>
        </p:txBody>
      </p:sp>
      <p:sp>
        <p:nvSpPr>
          <p:cNvPr id="2" name="Rectangle 7"/>
          <p:cNvSpPr>
            <a:spLocks noRot="1" noChangeArrowheads="1"/>
          </p:cNvSpPr>
          <p:nvPr/>
        </p:nvSpPr>
        <p:spPr bwMode="auto">
          <a:xfrm>
            <a:off x="3695700" y="2971800"/>
            <a:ext cx="3429000" cy="762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Bêngiamin</a:t>
            </a:r>
          </a:p>
        </p:txBody>
      </p:sp>
      <p:sp>
        <p:nvSpPr>
          <p:cNvPr id="3" name="Rectangle 7"/>
          <p:cNvSpPr>
            <a:spLocks noRot="1" noChangeArrowheads="1"/>
          </p:cNvSpPr>
          <p:nvPr/>
        </p:nvSpPr>
        <p:spPr bwMode="auto">
          <a:xfrm>
            <a:off x="3695700" y="5943600"/>
            <a:ext cx="3429000" cy="762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Giuđa</a:t>
            </a:r>
          </a:p>
        </p:txBody>
      </p:sp>
      <p:sp>
        <p:nvSpPr>
          <p:cNvPr id="99336" name="Freeform 1032"/>
          <p:cNvSpPr>
            <a:spLocks/>
          </p:cNvSpPr>
          <p:nvPr/>
        </p:nvSpPr>
        <p:spPr bwMode="auto">
          <a:xfrm>
            <a:off x="2971800" y="3124200"/>
            <a:ext cx="5715000" cy="3733800"/>
          </a:xfrm>
          <a:custGeom>
            <a:avLst/>
            <a:gdLst>
              <a:gd name="T0" fmla="*/ 5715000 w 2855"/>
              <a:gd name="T1" fmla="*/ 3733800 h 2855"/>
              <a:gd name="T2" fmla="*/ 5636932 w 2855"/>
              <a:gd name="T3" fmla="*/ 3631791 h 2855"/>
              <a:gd name="T4" fmla="*/ 5622919 w 2855"/>
              <a:gd name="T5" fmla="*/ 3606942 h 2855"/>
              <a:gd name="T6" fmla="*/ 5584886 w 2855"/>
              <a:gd name="T7" fmla="*/ 3597788 h 2855"/>
              <a:gd name="T8" fmla="*/ 5298636 w 2855"/>
              <a:gd name="T9" fmla="*/ 3393769 h 2855"/>
              <a:gd name="T10" fmla="*/ 5220568 w 2855"/>
              <a:gd name="T11" fmla="*/ 3325763 h 2855"/>
              <a:gd name="T12" fmla="*/ 5180533 w 2855"/>
              <a:gd name="T13" fmla="*/ 3291760 h 2855"/>
              <a:gd name="T14" fmla="*/ 5142499 w 2855"/>
              <a:gd name="T15" fmla="*/ 3198906 h 2855"/>
              <a:gd name="T16" fmla="*/ 4972351 w 2855"/>
              <a:gd name="T17" fmla="*/ 3045892 h 2855"/>
              <a:gd name="T18" fmla="*/ 4920305 w 2855"/>
              <a:gd name="T19" fmla="*/ 3011889 h 2855"/>
              <a:gd name="T20" fmla="*/ 4908294 w 2855"/>
              <a:gd name="T21" fmla="*/ 2985732 h 2855"/>
              <a:gd name="T22" fmla="*/ 4816214 w 2855"/>
              <a:gd name="T23" fmla="*/ 2951729 h 2855"/>
              <a:gd name="T24" fmla="*/ 4582009 w 2855"/>
              <a:gd name="T25" fmla="*/ 2772559 h 2855"/>
              <a:gd name="T26" fmla="*/ 4529964 w 2855"/>
              <a:gd name="T27" fmla="*/ 2738556 h 2855"/>
              <a:gd name="T28" fmla="*/ 4489929 w 2855"/>
              <a:gd name="T29" fmla="*/ 2687552 h 2855"/>
              <a:gd name="T30" fmla="*/ 4203678 w 2855"/>
              <a:gd name="T31" fmla="*/ 2500534 h 2855"/>
              <a:gd name="T32" fmla="*/ 4047541 w 2855"/>
              <a:gd name="T33" fmla="*/ 2441683 h 2855"/>
              <a:gd name="T34" fmla="*/ 3384961 w 2855"/>
              <a:gd name="T35" fmla="*/ 2373677 h 2855"/>
              <a:gd name="T36" fmla="*/ 2420117 w 2855"/>
              <a:gd name="T37" fmla="*/ 2092497 h 2855"/>
              <a:gd name="T38" fmla="*/ 1275116 w 2855"/>
              <a:gd name="T39" fmla="*/ 2067649 h 2855"/>
              <a:gd name="T40" fmla="*/ 1145002 w 2855"/>
              <a:gd name="T41" fmla="*/ 2033646 h 2855"/>
              <a:gd name="T42" fmla="*/ 884774 w 2855"/>
              <a:gd name="T43" fmla="*/ 1922482 h 2855"/>
              <a:gd name="T44" fmla="*/ 662580 w 2855"/>
              <a:gd name="T45" fmla="*/ 1812626 h 2855"/>
              <a:gd name="T46" fmla="*/ 546478 w 2855"/>
              <a:gd name="T47" fmla="*/ 1693615 h 2855"/>
              <a:gd name="T48" fmla="*/ 506443 w 2855"/>
              <a:gd name="T49" fmla="*/ 1633456 h 2855"/>
              <a:gd name="T50" fmla="*/ 376329 w 2855"/>
              <a:gd name="T51" fmla="*/ 1497444 h 2855"/>
              <a:gd name="T52" fmla="*/ 324284 w 2855"/>
              <a:gd name="T53" fmla="*/ 1378433 h 2855"/>
              <a:gd name="T54" fmla="*/ 272238 w 2855"/>
              <a:gd name="T55" fmla="*/ 1063250 h 2855"/>
              <a:gd name="T56" fmla="*/ 194170 w 2855"/>
              <a:gd name="T57" fmla="*/ 306028 h 2855"/>
              <a:gd name="T58" fmla="*/ 116102 w 2855"/>
              <a:gd name="T59" fmla="*/ 162169 h 2855"/>
              <a:gd name="T60" fmla="*/ 26023 w 2855"/>
              <a:gd name="T61" fmla="*/ 60159 h 2855"/>
              <a:gd name="T62" fmla="*/ 12011 w 2855"/>
              <a:gd name="T63" fmla="*/ 26156 h 2855"/>
              <a:gd name="T64" fmla="*/ 0 w 2855"/>
              <a:gd name="T65" fmla="*/ 0 h 285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55"/>
              <a:gd name="T100" fmla="*/ 0 h 2855"/>
              <a:gd name="T101" fmla="*/ 2855 w 2855"/>
              <a:gd name="T102" fmla="*/ 2855 h 285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55" h="2855">
                <a:moveTo>
                  <a:pt x="2855" y="2855"/>
                </a:moveTo>
                <a:cubicBezTo>
                  <a:pt x="2844" y="2827"/>
                  <a:pt x="2829" y="2802"/>
                  <a:pt x="2816" y="2777"/>
                </a:cubicBezTo>
                <a:cubicBezTo>
                  <a:pt x="2812" y="2770"/>
                  <a:pt x="2813" y="2762"/>
                  <a:pt x="2809" y="2758"/>
                </a:cubicBezTo>
                <a:cubicBezTo>
                  <a:pt x="2804" y="2753"/>
                  <a:pt x="2796" y="2753"/>
                  <a:pt x="2790" y="2751"/>
                </a:cubicBezTo>
                <a:cubicBezTo>
                  <a:pt x="2746" y="2693"/>
                  <a:pt x="2691" y="2654"/>
                  <a:pt x="2647" y="2595"/>
                </a:cubicBezTo>
                <a:cubicBezTo>
                  <a:pt x="2634" y="2577"/>
                  <a:pt x="2621" y="2560"/>
                  <a:pt x="2608" y="2543"/>
                </a:cubicBezTo>
                <a:cubicBezTo>
                  <a:pt x="2601" y="2534"/>
                  <a:pt x="2588" y="2517"/>
                  <a:pt x="2588" y="2517"/>
                </a:cubicBezTo>
                <a:cubicBezTo>
                  <a:pt x="2581" y="2495"/>
                  <a:pt x="2578" y="2466"/>
                  <a:pt x="2569" y="2446"/>
                </a:cubicBezTo>
                <a:cubicBezTo>
                  <a:pt x="2547" y="2401"/>
                  <a:pt x="2509" y="2370"/>
                  <a:pt x="2484" y="2329"/>
                </a:cubicBezTo>
                <a:cubicBezTo>
                  <a:pt x="2468" y="2275"/>
                  <a:pt x="2492" y="2337"/>
                  <a:pt x="2458" y="2303"/>
                </a:cubicBezTo>
                <a:cubicBezTo>
                  <a:pt x="2453" y="2298"/>
                  <a:pt x="2456" y="2287"/>
                  <a:pt x="2452" y="2283"/>
                </a:cubicBezTo>
                <a:cubicBezTo>
                  <a:pt x="2439" y="2270"/>
                  <a:pt x="2420" y="2266"/>
                  <a:pt x="2406" y="2257"/>
                </a:cubicBezTo>
                <a:cubicBezTo>
                  <a:pt x="2385" y="2215"/>
                  <a:pt x="2334" y="2135"/>
                  <a:pt x="2289" y="2120"/>
                </a:cubicBezTo>
                <a:cubicBezTo>
                  <a:pt x="2274" y="2072"/>
                  <a:pt x="2296" y="2126"/>
                  <a:pt x="2263" y="2094"/>
                </a:cubicBezTo>
                <a:cubicBezTo>
                  <a:pt x="2252" y="2083"/>
                  <a:pt x="2250" y="2067"/>
                  <a:pt x="2243" y="2055"/>
                </a:cubicBezTo>
                <a:cubicBezTo>
                  <a:pt x="2227" y="2004"/>
                  <a:pt x="2152" y="1930"/>
                  <a:pt x="2100" y="1912"/>
                </a:cubicBezTo>
                <a:cubicBezTo>
                  <a:pt x="2083" y="1887"/>
                  <a:pt x="2050" y="1875"/>
                  <a:pt x="2022" y="1867"/>
                </a:cubicBezTo>
                <a:cubicBezTo>
                  <a:pt x="1912" y="1791"/>
                  <a:pt x="1846" y="1818"/>
                  <a:pt x="1691" y="1815"/>
                </a:cubicBezTo>
                <a:cubicBezTo>
                  <a:pt x="1522" y="1758"/>
                  <a:pt x="1384" y="1643"/>
                  <a:pt x="1209" y="1600"/>
                </a:cubicBezTo>
                <a:cubicBezTo>
                  <a:pt x="1041" y="1558"/>
                  <a:pt x="816" y="1586"/>
                  <a:pt x="637" y="1581"/>
                </a:cubicBezTo>
                <a:cubicBezTo>
                  <a:pt x="614" y="1572"/>
                  <a:pt x="593" y="1565"/>
                  <a:pt x="572" y="1555"/>
                </a:cubicBezTo>
                <a:cubicBezTo>
                  <a:pt x="541" y="1508"/>
                  <a:pt x="487" y="1495"/>
                  <a:pt x="442" y="1470"/>
                </a:cubicBezTo>
                <a:cubicBezTo>
                  <a:pt x="402" y="1447"/>
                  <a:pt x="366" y="1414"/>
                  <a:pt x="331" y="1386"/>
                </a:cubicBezTo>
                <a:cubicBezTo>
                  <a:pt x="313" y="1350"/>
                  <a:pt x="294" y="1325"/>
                  <a:pt x="273" y="1295"/>
                </a:cubicBezTo>
                <a:cubicBezTo>
                  <a:pt x="241" y="1250"/>
                  <a:pt x="274" y="1287"/>
                  <a:pt x="253" y="1249"/>
                </a:cubicBezTo>
                <a:cubicBezTo>
                  <a:pt x="232" y="1212"/>
                  <a:pt x="211" y="1179"/>
                  <a:pt x="188" y="1145"/>
                </a:cubicBezTo>
                <a:cubicBezTo>
                  <a:pt x="178" y="1114"/>
                  <a:pt x="170" y="1084"/>
                  <a:pt x="162" y="1054"/>
                </a:cubicBezTo>
                <a:cubicBezTo>
                  <a:pt x="155" y="974"/>
                  <a:pt x="150" y="891"/>
                  <a:pt x="136" y="813"/>
                </a:cubicBezTo>
                <a:cubicBezTo>
                  <a:pt x="138" y="655"/>
                  <a:pt x="203" y="397"/>
                  <a:pt x="97" y="234"/>
                </a:cubicBezTo>
                <a:cubicBezTo>
                  <a:pt x="92" y="169"/>
                  <a:pt x="104" y="154"/>
                  <a:pt x="58" y="124"/>
                </a:cubicBezTo>
                <a:cubicBezTo>
                  <a:pt x="49" y="94"/>
                  <a:pt x="34" y="67"/>
                  <a:pt x="13" y="46"/>
                </a:cubicBezTo>
                <a:cubicBezTo>
                  <a:pt x="10" y="37"/>
                  <a:pt x="8" y="28"/>
                  <a:pt x="6" y="20"/>
                </a:cubicBezTo>
                <a:cubicBezTo>
                  <a:pt x="4" y="13"/>
                  <a:pt x="0" y="0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381000" y="1905000"/>
            <a:ext cx="22860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latin typeface="Arial" charset="0"/>
              </a:rPr>
              <a:t>Ranh giới thời C.Ư.giữa  Bêngiamin và Giuđa chạy sát phía nam của thành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91" name="Rectangle 15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Jerusalem</a:t>
            </a:r>
          </a:p>
        </p:txBody>
      </p:sp>
      <p:pic>
        <p:nvPicPr>
          <p:cNvPr id="95234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178189" name="Text Box 13"/>
          <p:cNvSpPr txBox="1">
            <a:spLocks noChangeArrowheads="1"/>
          </p:cNvSpPr>
          <p:nvPr/>
        </p:nvSpPr>
        <p:spPr bwMode="auto">
          <a:xfrm>
            <a:off x="5257800" y="1295400"/>
            <a:ext cx="3581400" cy="14652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b="1"/>
              <a:t>Bất lợi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b="1"/>
              <a:t>Lợi thế</a:t>
            </a:r>
          </a:p>
        </p:txBody>
      </p:sp>
      <p:sp>
        <p:nvSpPr>
          <p:cNvPr id="178188" name="Text Box 12"/>
          <p:cNvSpPr txBox="1">
            <a:spLocks noChangeArrowheads="1"/>
          </p:cNvSpPr>
          <p:nvPr/>
        </p:nvSpPr>
        <p:spPr bwMode="auto">
          <a:xfrm>
            <a:off x="5867400" y="2895600"/>
            <a:ext cx="3276600" cy="10779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3200"/>
              <a:t>Những thung lũng bảo vệ</a:t>
            </a:r>
          </a:p>
        </p:txBody>
      </p:sp>
      <p:sp>
        <p:nvSpPr>
          <p:cNvPr id="178187" name="Freeform 11" descr="Horizontal brick"/>
          <p:cNvSpPr>
            <a:spLocks/>
          </p:cNvSpPr>
          <p:nvPr/>
        </p:nvSpPr>
        <p:spPr bwMode="auto">
          <a:xfrm>
            <a:off x="3038475" y="4668838"/>
            <a:ext cx="612775" cy="1533525"/>
          </a:xfrm>
          <a:custGeom>
            <a:avLst/>
            <a:gdLst/>
            <a:ahLst/>
            <a:cxnLst>
              <a:cxn ang="0">
                <a:pos x="179" y="937"/>
              </a:cxn>
              <a:cxn ang="0">
                <a:pos x="203" y="885"/>
              </a:cxn>
              <a:cxn ang="0">
                <a:pos x="217" y="865"/>
              </a:cxn>
              <a:cxn ang="0">
                <a:pos x="241" y="755"/>
              </a:cxn>
              <a:cxn ang="0">
                <a:pos x="275" y="693"/>
              </a:cxn>
              <a:cxn ang="0">
                <a:pos x="289" y="683"/>
              </a:cxn>
              <a:cxn ang="0">
                <a:pos x="299" y="669"/>
              </a:cxn>
              <a:cxn ang="0">
                <a:pos x="328" y="611"/>
              </a:cxn>
              <a:cxn ang="0">
                <a:pos x="318" y="486"/>
              </a:cxn>
              <a:cxn ang="0">
                <a:pos x="361" y="342"/>
              </a:cxn>
              <a:cxn ang="0">
                <a:pos x="385" y="285"/>
              </a:cxn>
              <a:cxn ang="0">
                <a:pos x="380" y="121"/>
              </a:cxn>
              <a:cxn ang="0">
                <a:pos x="304" y="88"/>
              </a:cxn>
              <a:cxn ang="0">
                <a:pos x="260" y="73"/>
              </a:cxn>
              <a:cxn ang="0">
                <a:pos x="208" y="11"/>
              </a:cxn>
              <a:cxn ang="0">
                <a:pos x="179" y="1"/>
              </a:cxn>
              <a:cxn ang="0">
                <a:pos x="160" y="21"/>
              </a:cxn>
              <a:cxn ang="0">
                <a:pos x="150" y="49"/>
              </a:cxn>
              <a:cxn ang="0">
                <a:pos x="121" y="155"/>
              </a:cxn>
              <a:cxn ang="0">
                <a:pos x="107" y="169"/>
              </a:cxn>
              <a:cxn ang="0">
                <a:pos x="88" y="198"/>
              </a:cxn>
              <a:cxn ang="0">
                <a:pos x="73" y="241"/>
              </a:cxn>
              <a:cxn ang="0">
                <a:pos x="68" y="256"/>
              </a:cxn>
              <a:cxn ang="0">
                <a:pos x="11" y="501"/>
              </a:cxn>
              <a:cxn ang="0">
                <a:pos x="40" y="678"/>
              </a:cxn>
              <a:cxn ang="0">
                <a:pos x="54" y="726"/>
              </a:cxn>
              <a:cxn ang="0">
                <a:pos x="59" y="909"/>
              </a:cxn>
              <a:cxn ang="0">
                <a:pos x="68" y="937"/>
              </a:cxn>
              <a:cxn ang="0">
                <a:pos x="140" y="952"/>
              </a:cxn>
              <a:cxn ang="0">
                <a:pos x="184" y="961"/>
              </a:cxn>
              <a:cxn ang="0">
                <a:pos x="212" y="923"/>
              </a:cxn>
            </a:cxnLst>
            <a:rect l="0" t="0" r="r" b="b"/>
            <a:pathLst>
              <a:path w="386" h="966">
                <a:moveTo>
                  <a:pt x="179" y="937"/>
                </a:moveTo>
                <a:cubicBezTo>
                  <a:pt x="187" y="920"/>
                  <a:pt x="194" y="902"/>
                  <a:pt x="203" y="885"/>
                </a:cubicBezTo>
                <a:cubicBezTo>
                  <a:pt x="207" y="878"/>
                  <a:pt x="215" y="873"/>
                  <a:pt x="217" y="865"/>
                </a:cubicBezTo>
                <a:cubicBezTo>
                  <a:pt x="227" y="829"/>
                  <a:pt x="225" y="790"/>
                  <a:pt x="241" y="755"/>
                </a:cubicBezTo>
                <a:cubicBezTo>
                  <a:pt x="251" y="732"/>
                  <a:pt x="261" y="714"/>
                  <a:pt x="275" y="693"/>
                </a:cubicBezTo>
                <a:cubicBezTo>
                  <a:pt x="278" y="688"/>
                  <a:pt x="285" y="687"/>
                  <a:pt x="289" y="683"/>
                </a:cubicBezTo>
                <a:cubicBezTo>
                  <a:pt x="293" y="679"/>
                  <a:pt x="296" y="674"/>
                  <a:pt x="299" y="669"/>
                </a:cubicBezTo>
                <a:cubicBezTo>
                  <a:pt x="311" y="650"/>
                  <a:pt x="315" y="629"/>
                  <a:pt x="328" y="611"/>
                </a:cubicBezTo>
                <a:cubicBezTo>
                  <a:pt x="334" y="567"/>
                  <a:pt x="329" y="528"/>
                  <a:pt x="318" y="486"/>
                </a:cubicBezTo>
                <a:cubicBezTo>
                  <a:pt x="321" y="427"/>
                  <a:pt x="311" y="377"/>
                  <a:pt x="361" y="342"/>
                </a:cubicBezTo>
                <a:cubicBezTo>
                  <a:pt x="368" y="322"/>
                  <a:pt x="378" y="305"/>
                  <a:pt x="385" y="285"/>
                </a:cubicBezTo>
                <a:cubicBezTo>
                  <a:pt x="383" y="230"/>
                  <a:pt x="386" y="175"/>
                  <a:pt x="380" y="121"/>
                </a:cubicBezTo>
                <a:cubicBezTo>
                  <a:pt x="380" y="119"/>
                  <a:pt x="314" y="91"/>
                  <a:pt x="304" y="88"/>
                </a:cubicBezTo>
                <a:cubicBezTo>
                  <a:pt x="289" y="83"/>
                  <a:pt x="260" y="73"/>
                  <a:pt x="260" y="73"/>
                </a:cubicBezTo>
                <a:cubicBezTo>
                  <a:pt x="252" y="45"/>
                  <a:pt x="234" y="23"/>
                  <a:pt x="208" y="11"/>
                </a:cubicBezTo>
                <a:cubicBezTo>
                  <a:pt x="199" y="7"/>
                  <a:pt x="179" y="1"/>
                  <a:pt x="179" y="1"/>
                </a:cubicBezTo>
                <a:cubicBezTo>
                  <a:pt x="158" y="8"/>
                  <a:pt x="167" y="0"/>
                  <a:pt x="160" y="21"/>
                </a:cubicBezTo>
                <a:cubicBezTo>
                  <a:pt x="157" y="30"/>
                  <a:pt x="150" y="49"/>
                  <a:pt x="150" y="49"/>
                </a:cubicBezTo>
                <a:cubicBezTo>
                  <a:pt x="144" y="86"/>
                  <a:pt x="133" y="120"/>
                  <a:pt x="121" y="155"/>
                </a:cubicBezTo>
                <a:cubicBezTo>
                  <a:pt x="119" y="161"/>
                  <a:pt x="111" y="164"/>
                  <a:pt x="107" y="169"/>
                </a:cubicBezTo>
                <a:cubicBezTo>
                  <a:pt x="100" y="178"/>
                  <a:pt x="94" y="188"/>
                  <a:pt x="88" y="198"/>
                </a:cubicBezTo>
                <a:cubicBezTo>
                  <a:pt x="80" y="211"/>
                  <a:pt x="78" y="227"/>
                  <a:pt x="73" y="241"/>
                </a:cubicBezTo>
                <a:cubicBezTo>
                  <a:pt x="71" y="246"/>
                  <a:pt x="68" y="256"/>
                  <a:pt x="68" y="256"/>
                </a:cubicBezTo>
                <a:cubicBezTo>
                  <a:pt x="62" y="343"/>
                  <a:pt x="24" y="415"/>
                  <a:pt x="11" y="501"/>
                </a:cubicBezTo>
                <a:cubicBezTo>
                  <a:pt x="14" y="582"/>
                  <a:pt x="0" y="622"/>
                  <a:pt x="40" y="678"/>
                </a:cubicBezTo>
                <a:cubicBezTo>
                  <a:pt x="44" y="694"/>
                  <a:pt x="50" y="710"/>
                  <a:pt x="54" y="726"/>
                </a:cubicBezTo>
                <a:cubicBezTo>
                  <a:pt x="56" y="787"/>
                  <a:pt x="56" y="848"/>
                  <a:pt x="59" y="909"/>
                </a:cubicBezTo>
                <a:cubicBezTo>
                  <a:pt x="59" y="919"/>
                  <a:pt x="61" y="930"/>
                  <a:pt x="68" y="937"/>
                </a:cubicBezTo>
                <a:cubicBezTo>
                  <a:pt x="82" y="951"/>
                  <a:pt x="120" y="948"/>
                  <a:pt x="140" y="952"/>
                </a:cubicBezTo>
                <a:cubicBezTo>
                  <a:pt x="155" y="955"/>
                  <a:pt x="184" y="961"/>
                  <a:pt x="184" y="961"/>
                </a:cubicBezTo>
                <a:cubicBezTo>
                  <a:pt x="223" y="955"/>
                  <a:pt x="212" y="966"/>
                  <a:pt x="212" y="923"/>
                </a:cubicBezTo>
              </a:path>
            </a:pathLst>
          </a:custGeom>
          <a:pattFill prst="horzBrick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78186" name="AutoShape 10"/>
          <p:cNvSpPr>
            <a:spLocks noChangeArrowheads="1"/>
          </p:cNvSpPr>
          <p:nvPr/>
        </p:nvSpPr>
        <p:spPr bwMode="auto">
          <a:xfrm>
            <a:off x="3657600" y="5334000"/>
            <a:ext cx="4572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78185" name="AutoShape 9"/>
          <p:cNvSpPr>
            <a:spLocks noChangeArrowheads="1"/>
          </p:cNvSpPr>
          <p:nvPr/>
        </p:nvSpPr>
        <p:spPr bwMode="auto">
          <a:xfrm>
            <a:off x="2438400" y="53340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78184" name="AutoShape 8"/>
          <p:cNvSpPr>
            <a:spLocks noChangeArrowheads="1"/>
          </p:cNvSpPr>
          <p:nvPr/>
        </p:nvSpPr>
        <p:spPr bwMode="auto">
          <a:xfrm>
            <a:off x="3200400" y="63246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78183" name="AutoShape 7"/>
          <p:cNvSpPr>
            <a:spLocks noChangeArrowheads="1"/>
          </p:cNvSpPr>
          <p:nvPr/>
        </p:nvSpPr>
        <p:spPr bwMode="auto">
          <a:xfrm>
            <a:off x="3276600" y="4038600"/>
            <a:ext cx="228600" cy="609600"/>
          </a:xfrm>
          <a:prstGeom prst="down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6324600" y="4000500"/>
            <a:ext cx="2322513" cy="18161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buFont typeface="Garamond" charset="0"/>
              <a:buAutoNum type="arabicPeriod"/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Tyropoeon</a:t>
            </a:r>
          </a:p>
          <a:p>
            <a:pPr fontAlgn="t">
              <a:spcBef>
                <a:spcPct val="50000"/>
              </a:spcBef>
              <a:buFontTx/>
              <a:buAutoNum type="arabicPeriod"/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Hinh nôm</a:t>
            </a:r>
          </a:p>
          <a:p>
            <a:pPr fontAlgn="t">
              <a:spcBef>
                <a:spcPct val="50000"/>
              </a:spcBef>
              <a:buFontTx/>
              <a:buAutoNum type="arabicPeriod"/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Kít-rôn</a:t>
            </a:r>
          </a:p>
        </p:txBody>
      </p:sp>
      <p:sp>
        <p:nvSpPr>
          <p:cNvPr id="178181" name="Text Box 5"/>
          <p:cNvSpPr txBox="1">
            <a:spLocks noChangeArrowheads="1"/>
          </p:cNvSpPr>
          <p:nvPr/>
        </p:nvSpPr>
        <p:spPr bwMode="auto">
          <a:xfrm rot="369527">
            <a:off x="457200" y="6230938"/>
            <a:ext cx="31416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</a:rPr>
              <a:t>Hinnom Valley</a:t>
            </a:r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 rot="5199946">
            <a:off x="808831" y="4531519"/>
            <a:ext cx="36083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</a:rPr>
              <a:t>Tyropoeon Valley</a:t>
            </a:r>
          </a:p>
        </p:txBody>
      </p:sp>
      <p:sp>
        <p:nvSpPr>
          <p:cNvPr id="178179" name="Text Box 3"/>
          <p:cNvSpPr txBox="1">
            <a:spLocks noChangeArrowheads="1"/>
          </p:cNvSpPr>
          <p:nvPr/>
        </p:nvSpPr>
        <p:spPr bwMode="auto">
          <a:xfrm rot="-4840031">
            <a:off x="2501106" y="5123657"/>
            <a:ext cx="28273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</a:rPr>
              <a:t>Kidron Valley</a:t>
            </a:r>
          </a:p>
        </p:txBody>
      </p:sp>
      <p:sp>
        <p:nvSpPr>
          <p:cNvPr id="178178" name="Text Box 2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23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8" grpId="0" autoUpdateAnimBg="0"/>
      <p:bldP spid="178186" grpId="0" animBg="1"/>
      <p:bldP spid="178185" grpId="0" animBg="1"/>
      <p:bldP spid="178184" grpId="0" animBg="1"/>
      <p:bldP spid="178183" grpId="0" animBg="1"/>
      <p:bldP spid="178182" grpId="0" autoUpdateAnimBg="0"/>
      <p:bldP spid="178181" grpId="0" autoUpdateAnimBg="0"/>
      <p:bldP spid="178180" grpId="0" autoUpdateAnimBg="0"/>
      <p:bldP spid="17817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31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Jerusalem</a:t>
            </a:r>
          </a:p>
        </p:txBody>
      </p:sp>
      <p:pic>
        <p:nvPicPr>
          <p:cNvPr id="1802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</p:pic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5257800" y="1295400"/>
            <a:ext cx="3581400" cy="14652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b="1"/>
              <a:t>Bất lợi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b="1"/>
              <a:t>Lợi thế</a:t>
            </a:r>
          </a:p>
        </p:txBody>
      </p:sp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5867400" y="2895600"/>
            <a:ext cx="2919413" cy="11699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800"/>
              <a:t>Đồi núi bao quanh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800"/>
              <a:t>Nguồn nước</a:t>
            </a:r>
          </a:p>
        </p:txBody>
      </p:sp>
      <p:sp>
        <p:nvSpPr>
          <p:cNvPr id="180227" name="Line 3"/>
          <p:cNvSpPr>
            <a:spLocks noChangeShapeType="1"/>
          </p:cNvSpPr>
          <p:nvPr/>
        </p:nvSpPr>
        <p:spPr bwMode="auto">
          <a:xfrm flipH="1">
            <a:off x="3962400" y="3810000"/>
            <a:ext cx="1981200" cy="1219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80226" name="Text Box 2"/>
          <p:cNvSpPr txBox="1">
            <a:spLocks noChangeArrowheads="1"/>
          </p:cNvSpPr>
          <p:nvPr/>
        </p:nvSpPr>
        <p:spPr bwMode="auto">
          <a:xfrm>
            <a:off x="8077200" y="76200"/>
            <a:ext cx="1066800" cy="11604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28</a:t>
            </a:r>
          </a:p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30-34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715000" y="838200"/>
            <a:ext cx="3429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Địa đạo</a:t>
            </a:r>
            <a:b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</a:br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Ê-xê-chia</a:t>
            </a:r>
          </a:p>
        </p:txBody>
      </p:sp>
      <p:pic>
        <p:nvPicPr>
          <p:cNvPr id="99330" name="Picture 3" descr="Hezekiah's Tun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514600"/>
            <a:ext cx="43053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4" descr="Hezekiah's Tunnel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5" name="Line 5"/>
          <p:cNvSpPr>
            <a:spLocks noChangeShapeType="1"/>
          </p:cNvSpPr>
          <p:nvPr/>
        </p:nvSpPr>
        <p:spPr bwMode="auto">
          <a:xfrm flipH="1">
            <a:off x="2362200" y="2514600"/>
            <a:ext cx="2133600" cy="1600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30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06425" y="0"/>
            <a:ext cx="5565775" cy="2555875"/>
            <a:chOff x="624" y="2544"/>
            <a:chExt cx="3506" cy="1610"/>
          </a:xfrm>
        </p:grpSpPr>
        <p:pic>
          <p:nvPicPr>
            <p:cNvPr id="179209" name="Picture 9" descr="Siloam Inscripti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2544"/>
              <a:ext cx="3491" cy="1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9210" name="Text Box 10"/>
            <p:cNvSpPr txBox="1">
              <a:spLocks noChangeArrowheads="1"/>
            </p:cNvSpPr>
            <p:nvPr/>
          </p:nvSpPr>
          <p:spPr bwMode="auto">
            <a:xfrm>
              <a:off x="2590" y="3866"/>
              <a:ext cx="1540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 dirty="0">
                  <a:latin typeface="Times New Roman" pitchFamily="-112" charset="0"/>
                  <a:ea typeface="MS PGothic" pitchFamily="34" charset="-128"/>
                  <a:cs typeface="MS PGothic" pitchFamily="34" charset="-128"/>
                </a:rPr>
                <a:t>Siloam Inscription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4" name="Text Box 6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30</a:t>
            </a:r>
          </a:p>
        </p:txBody>
      </p:sp>
      <p:sp>
        <p:nvSpPr>
          <p:cNvPr id="339979" name="Text Box 11"/>
          <p:cNvSpPr txBox="1">
            <a:spLocks noChangeArrowheads="1"/>
          </p:cNvSpPr>
          <p:nvPr/>
        </p:nvSpPr>
        <p:spPr bwMode="auto">
          <a:xfrm>
            <a:off x="152400" y="2667000"/>
            <a:ext cx="8991600" cy="3786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ja-JP" altLang="en-US" sz="2400" b="1">
                <a:latin typeface="Arial" charset="0"/>
              </a:rPr>
              <a:t>“</a:t>
            </a:r>
            <a:r>
              <a:rPr lang="en-US" sz="2400" b="1">
                <a:latin typeface="Arial" charset="0"/>
              </a:rPr>
              <a:t>[…khi] (địa đạo) được đào xuyên qua. Và đây là cách nó được đào: Trong khi [...] (vẫn) còn [...] rìu, mỗi người đào về hướng anh em mình, và trong khi còn tới 3 cubits phải đào nữa, [nghe] tiếng của ai đó kêu bạn mình, vì trên tảng đá phía bên phải có một điểm chồng lên [và bên phía trái]. Và khi đường hầm được đào xuyên qua, những công nhân mỏ đẽo (đá), mỗi người nhắm hướng anh em mình, rìu hướng ngược rìu; và nước chảy từ suối đến hồ chứa chừng 1,200 cubits, còn chiều cao của tảng đá trên đầu công nhân mỏ là 100 cubits.</a:t>
            </a:r>
            <a:r>
              <a:rPr lang="ja-JP" altLang="en-US" sz="2400" b="1">
                <a:latin typeface="Arial" charset="0"/>
              </a:rPr>
              <a:t>”</a:t>
            </a:r>
            <a:endParaRPr lang="en-US" sz="2400" b="1">
              <a:latin typeface="Arial" charset="0"/>
            </a:endParaRPr>
          </a:p>
        </p:txBody>
      </p:sp>
      <p:sp>
        <p:nvSpPr>
          <p:cNvPr id="3399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562600" y="762000"/>
            <a:ext cx="35052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Bảng khắc tại ao Silôê</a:t>
            </a:r>
          </a:p>
        </p:txBody>
      </p:sp>
      <p:pic>
        <p:nvPicPr>
          <p:cNvPr id="339982" name="Picture 14" descr="Siloam Inscrip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5541963" cy="2103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9" descr="Hezekiah's Tunnel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4" name="Picture 8" descr="Hezekiah's Tunnel0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t="5688" r="2232" b="7932"/>
          <a:stretch>
            <a:fillRect/>
          </a:stretch>
        </p:blipFill>
        <p:spPr bwMode="auto">
          <a:xfrm>
            <a:off x="3733800" y="0"/>
            <a:ext cx="541020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3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5715000" y="500063"/>
            <a:ext cx="3429000" cy="947737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Trục của </a:t>
            </a:r>
            <a:b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</a:br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hang thỏ</a:t>
            </a:r>
          </a:p>
        </p:txBody>
      </p:sp>
      <p:pic>
        <p:nvPicPr>
          <p:cNvPr id="183302" name="Picture 6" descr="Warren's Shaft 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435225"/>
            <a:ext cx="5410200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 rot="339438">
            <a:off x="2894013" y="1230313"/>
            <a:ext cx="4267200" cy="3733800"/>
            <a:chOff x="1824" y="336"/>
            <a:chExt cx="2544" cy="2784"/>
          </a:xfrm>
        </p:grpSpPr>
        <p:sp>
          <p:nvSpPr>
            <p:cNvPr id="183301" name="Line 5"/>
            <p:cNvSpPr>
              <a:spLocks noChangeShapeType="1"/>
            </p:cNvSpPr>
            <p:nvPr/>
          </p:nvSpPr>
          <p:spPr bwMode="auto">
            <a:xfrm flipH="1">
              <a:off x="1822" y="336"/>
              <a:ext cx="1920" cy="1343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83300" name="Line 4"/>
            <p:cNvSpPr>
              <a:spLocks noChangeShapeType="1"/>
            </p:cNvSpPr>
            <p:nvPr/>
          </p:nvSpPr>
          <p:spPr bwMode="auto">
            <a:xfrm>
              <a:off x="3744" y="336"/>
              <a:ext cx="624" cy="27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  <a:cs typeface="+mn-cs"/>
              </a:endParaRPr>
            </a:p>
          </p:txBody>
        </p:sp>
      </p:grpSp>
      <p:sp>
        <p:nvSpPr>
          <p:cNvPr id="183298" name="Rectangle 2"/>
          <p:cNvSpPr>
            <a:spLocks noRot="1" noChangeArrowheads="1"/>
          </p:cNvSpPr>
          <p:nvPr/>
        </p:nvSpPr>
        <p:spPr bwMode="auto">
          <a:xfrm>
            <a:off x="8001000" y="152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31, 34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42 Jer O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5763" y="-76200"/>
            <a:ext cx="4948237" cy="7010400"/>
          </a:xfrm>
        </p:spPr>
      </p:pic>
      <p:sp>
        <p:nvSpPr>
          <p:cNvPr id="4096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52400"/>
            <a:ext cx="9144000" cy="23622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>
                <a:latin typeface="Garamond" charset="0"/>
                <a:ea typeface="ＭＳ Ｐゴシック" charset="0"/>
                <a:cs typeface="ＭＳ Ｐゴシック" charset="0"/>
              </a:rPr>
              <a:t>Jerusalem được gọi là </a:t>
            </a:r>
            <a:r>
              <a:rPr lang="ja-JP" altLang="en-US" sz="4800">
                <a:latin typeface="Garamond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4800">
                <a:latin typeface="Garamond" charset="0"/>
                <a:ea typeface="ＭＳ Ｐゴシック" charset="0"/>
                <a:cs typeface="ＭＳ Ｐゴシック" charset="0"/>
              </a:rPr>
              <a:t>thành thánh</a:t>
            </a:r>
            <a:r>
              <a:rPr lang="ja-JP" altLang="en-US" sz="4800">
                <a:latin typeface="Garamond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4800">
                <a:latin typeface="Garamond" charset="0"/>
                <a:ea typeface="ＭＳ Ｐゴシック" charset="0"/>
                <a:cs typeface="ＭＳ Ｐゴシック" charset="0"/>
              </a:rPr>
              <a:t> 11 lần trong Kinh Thánh  </a:t>
            </a:r>
          </a:p>
        </p:txBody>
      </p:sp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1905000" y="2438400"/>
            <a:ext cx="2209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32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T.Ư</a:t>
            </a: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Matt. 4:5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Matt. 27:53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Rev. 11:2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Rev. 21:2*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Rev. 21:10*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Rev. 22:19*</a:t>
            </a:r>
          </a:p>
        </p:txBody>
      </p:sp>
      <p:sp>
        <p:nvSpPr>
          <p:cNvPr id="409606" name="Rectangle 6"/>
          <p:cNvSpPr>
            <a:spLocks noChangeArrowheads="1"/>
          </p:cNvSpPr>
          <p:nvPr/>
        </p:nvSpPr>
        <p:spPr bwMode="auto">
          <a:xfrm>
            <a:off x="4191000" y="5943600"/>
            <a:ext cx="49530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algn="r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* Nói đến Jerusalem mới  sau khi cái hiện tại bị phá hủy</a:t>
            </a:r>
          </a:p>
        </p:txBody>
      </p:sp>
      <p:sp>
        <p:nvSpPr>
          <p:cNvPr id="409607" name="Rectangle 7"/>
          <p:cNvSpPr>
            <a:spLocks noChangeArrowheads="1"/>
          </p:cNvSpPr>
          <p:nvPr/>
        </p:nvSpPr>
        <p:spPr bwMode="auto">
          <a:xfrm>
            <a:off x="0" y="2438400"/>
            <a:ext cx="2209800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C.Ư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Neh. 11:1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Neh. 11:18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Isa. 48:2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Isa. 52:1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Dan. 9:24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0" y="0"/>
            <a:ext cx="3429000" cy="792163"/>
          </a:xfrm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Jerusalem</a:t>
            </a:r>
          </a:p>
        </p:txBody>
      </p:sp>
      <p:pic>
        <p:nvPicPr>
          <p:cNvPr id="1822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</p:pic>
      <p:sp>
        <p:nvSpPr>
          <p:cNvPr id="182276" name="Text Box 4"/>
          <p:cNvSpPr txBox="1">
            <a:spLocks noChangeArrowheads="1"/>
          </p:cNvSpPr>
          <p:nvPr/>
        </p:nvSpPr>
        <p:spPr bwMode="auto">
          <a:xfrm>
            <a:off x="5486400" y="762000"/>
            <a:ext cx="3581400" cy="2289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b="1"/>
              <a:t>Bất lợi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b="1"/>
              <a:t>Lợi thế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b="1"/>
              <a:t>Các thời kỳ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44825" y="3429000"/>
            <a:ext cx="5508625" cy="2752725"/>
            <a:chOff x="1918" y="2160"/>
            <a:chExt cx="3470" cy="1734"/>
          </a:xfrm>
        </p:grpSpPr>
        <p:sp>
          <p:nvSpPr>
            <p:cNvPr id="182278" name="Freeform 6" descr="Horizontal brick"/>
            <p:cNvSpPr>
              <a:spLocks/>
            </p:cNvSpPr>
            <p:nvPr/>
          </p:nvSpPr>
          <p:spPr bwMode="auto">
            <a:xfrm>
              <a:off x="1918" y="2928"/>
              <a:ext cx="386" cy="966"/>
            </a:xfrm>
            <a:custGeom>
              <a:avLst/>
              <a:gdLst>
                <a:gd name="T0" fmla="*/ 179 w 386"/>
                <a:gd name="T1" fmla="*/ 937 h 966"/>
                <a:gd name="T2" fmla="*/ 203 w 386"/>
                <a:gd name="T3" fmla="*/ 885 h 966"/>
                <a:gd name="T4" fmla="*/ 217 w 386"/>
                <a:gd name="T5" fmla="*/ 865 h 966"/>
                <a:gd name="T6" fmla="*/ 241 w 386"/>
                <a:gd name="T7" fmla="*/ 755 h 966"/>
                <a:gd name="T8" fmla="*/ 275 w 386"/>
                <a:gd name="T9" fmla="*/ 693 h 966"/>
                <a:gd name="T10" fmla="*/ 289 w 386"/>
                <a:gd name="T11" fmla="*/ 683 h 966"/>
                <a:gd name="T12" fmla="*/ 299 w 386"/>
                <a:gd name="T13" fmla="*/ 669 h 966"/>
                <a:gd name="T14" fmla="*/ 328 w 386"/>
                <a:gd name="T15" fmla="*/ 611 h 966"/>
                <a:gd name="T16" fmla="*/ 318 w 386"/>
                <a:gd name="T17" fmla="*/ 486 h 966"/>
                <a:gd name="T18" fmla="*/ 361 w 386"/>
                <a:gd name="T19" fmla="*/ 342 h 966"/>
                <a:gd name="T20" fmla="*/ 385 w 386"/>
                <a:gd name="T21" fmla="*/ 285 h 966"/>
                <a:gd name="T22" fmla="*/ 380 w 386"/>
                <a:gd name="T23" fmla="*/ 121 h 966"/>
                <a:gd name="T24" fmla="*/ 304 w 386"/>
                <a:gd name="T25" fmla="*/ 88 h 966"/>
                <a:gd name="T26" fmla="*/ 260 w 386"/>
                <a:gd name="T27" fmla="*/ 73 h 966"/>
                <a:gd name="T28" fmla="*/ 208 w 386"/>
                <a:gd name="T29" fmla="*/ 11 h 966"/>
                <a:gd name="T30" fmla="*/ 179 w 386"/>
                <a:gd name="T31" fmla="*/ 1 h 966"/>
                <a:gd name="T32" fmla="*/ 160 w 386"/>
                <a:gd name="T33" fmla="*/ 21 h 966"/>
                <a:gd name="T34" fmla="*/ 150 w 386"/>
                <a:gd name="T35" fmla="*/ 49 h 966"/>
                <a:gd name="T36" fmla="*/ 121 w 386"/>
                <a:gd name="T37" fmla="*/ 155 h 966"/>
                <a:gd name="T38" fmla="*/ 107 w 386"/>
                <a:gd name="T39" fmla="*/ 169 h 966"/>
                <a:gd name="T40" fmla="*/ 88 w 386"/>
                <a:gd name="T41" fmla="*/ 198 h 966"/>
                <a:gd name="T42" fmla="*/ 73 w 386"/>
                <a:gd name="T43" fmla="*/ 241 h 966"/>
                <a:gd name="T44" fmla="*/ 68 w 386"/>
                <a:gd name="T45" fmla="*/ 256 h 966"/>
                <a:gd name="T46" fmla="*/ 11 w 386"/>
                <a:gd name="T47" fmla="*/ 501 h 966"/>
                <a:gd name="T48" fmla="*/ 40 w 386"/>
                <a:gd name="T49" fmla="*/ 678 h 966"/>
                <a:gd name="T50" fmla="*/ 54 w 386"/>
                <a:gd name="T51" fmla="*/ 726 h 966"/>
                <a:gd name="T52" fmla="*/ 59 w 386"/>
                <a:gd name="T53" fmla="*/ 909 h 966"/>
                <a:gd name="T54" fmla="*/ 68 w 386"/>
                <a:gd name="T55" fmla="*/ 937 h 966"/>
                <a:gd name="T56" fmla="*/ 140 w 386"/>
                <a:gd name="T57" fmla="*/ 952 h 966"/>
                <a:gd name="T58" fmla="*/ 184 w 386"/>
                <a:gd name="T59" fmla="*/ 961 h 966"/>
                <a:gd name="T60" fmla="*/ 212 w 386"/>
                <a:gd name="T61" fmla="*/ 923 h 9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86"/>
                <a:gd name="T94" fmla="*/ 0 h 966"/>
                <a:gd name="T95" fmla="*/ 386 w 386"/>
                <a:gd name="T96" fmla="*/ 966 h 9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86" h="966">
                  <a:moveTo>
                    <a:pt x="179" y="937"/>
                  </a:moveTo>
                  <a:cubicBezTo>
                    <a:pt x="187" y="920"/>
                    <a:pt x="194" y="902"/>
                    <a:pt x="203" y="885"/>
                  </a:cubicBezTo>
                  <a:cubicBezTo>
                    <a:pt x="207" y="878"/>
                    <a:pt x="215" y="873"/>
                    <a:pt x="217" y="865"/>
                  </a:cubicBezTo>
                  <a:cubicBezTo>
                    <a:pt x="227" y="829"/>
                    <a:pt x="225" y="790"/>
                    <a:pt x="241" y="755"/>
                  </a:cubicBezTo>
                  <a:cubicBezTo>
                    <a:pt x="251" y="732"/>
                    <a:pt x="261" y="714"/>
                    <a:pt x="275" y="693"/>
                  </a:cubicBezTo>
                  <a:cubicBezTo>
                    <a:pt x="278" y="688"/>
                    <a:pt x="285" y="687"/>
                    <a:pt x="289" y="683"/>
                  </a:cubicBezTo>
                  <a:cubicBezTo>
                    <a:pt x="293" y="679"/>
                    <a:pt x="296" y="674"/>
                    <a:pt x="299" y="669"/>
                  </a:cubicBezTo>
                  <a:cubicBezTo>
                    <a:pt x="311" y="650"/>
                    <a:pt x="315" y="629"/>
                    <a:pt x="328" y="611"/>
                  </a:cubicBezTo>
                  <a:cubicBezTo>
                    <a:pt x="334" y="567"/>
                    <a:pt x="329" y="528"/>
                    <a:pt x="318" y="486"/>
                  </a:cubicBezTo>
                  <a:cubicBezTo>
                    <a:pt x="321" y="427"/>
                    <a:pt x="311" y="377"/>
                    <a:pt x="361" y="342"/>
                  </a:cubicBezTo>
                  <a:cubicBezTo>
                    <a:pt x="368" y="322"/>
                    <a:pt x="378" y="305"/>
                    <a:pt x="385" y="285"/>
                  </a:cubicBezTo>
                  <a:cubicBezTo>
                    <a:pt x="383" y="230"/>
                    <a:pt x="386" y="175"/>
                    <a:pt x="380" y="121"/>
                  </a:cubicBezTo>
                  <a:cubicBezTo>
                    <a:pt x="380" y="119"/>
                    <a:pt x="314" y="91"/>
                    <a:pt x="304" y="88"/>
                  </a:cubicBezTo>
                  <a:cubicBezTo>
                    <a:pt x="289" y="83"/>
                    <a:pt x="260" y="73"/>
                    <a:pt x="260" y="73"/>
                  </a:cubicBezTo>
                  <a:cubicBezTo>
                    <a:pt x="252" y="45"/>
                    <a:pt x="234" y="23"/>
                    <a:pt x="208" y="11"/>
                  </a:cubicBezTo>
                  <a:cubicBezTo>
                    <a:pt x="199" y="7"/>
                    <a:pt x="179" y="1"/>
                    <a:pt x="179" y="1"/>
                  </a:cubicBezTo>
                  <a:cubicBezTo>
                    <a:pt x="158" y="8"/>
                    <a:pt x="167" y="0"/>
                    <a:pt x="160" y="21"/>
                  </a:cubicBezTo>
                  <a:cubicBezTo>
                    <a:pt x="157" y="30"/>
                    <a:pt x="150" y="49"/>
                    <a:pt x="150" y="49"/>
                  </a:cubicBezTo>
                  <a:cubicBezTo>
                    <a:pt x="144" y="86"/>
                    <a:pt x="133" y="120"/>
                    <a:pt x="121" y="155"/>
                  </a:cubicBezTo>
                  <a:cubicBezTo>
                    <a:pt x="119" y="161"/>
                    <a:pt x="111" y="164"/>
                    <a:pt x="107" y="169"/>
                  </a:cubicBezTo>
                  <a:cubicBezTo>
                    <a:pt x="100" y="178"/>
                    <a:pt x="94" y="188"/>
                    <a:pt x="88" y="198"/>
                  </a:cubicBezTo>
                  <a:cubicBezTo>
                    <a:pt x="80" y="211"/>
                    <a:pt x="78" y="227"/>
                    <a:pt x="73" y="241"/>
                  </a:cubicBezTo>
                  <a:cubicBezTo>
                    <a:pt x="71" y="246"/>
                    <a:pt x="68" y="256"/>
                    <a:pt x="68" y="256"/>
                  </a:cubicBezTo>
                  <a:cubicBezTo>
                    <a:pt x="62" y="343"/>
                    <a:pt x="24" y="415"/>
                    <a:pt x="11" y="501"/>
                  </a:cubicBezTo>
                  <a:cubicBezTo>
                    <a:pt x="14" y="582"/>
                    <a:pt x="0" y="622"/>
                    <a:pt x="40" y="678"/>
                  </a:cubicBezTo>
                  <a:cubicBezTo>
                    <a:pt x="44" y="694"/>
                    <a:pt x="50" y="710"/>
                    <a:pt x="54" y="726"/>
                  </a:cubicBezTo>
                  <a:cubicBezTo>
                    <a:pt x="56" y="787"/>
                    <a:pt x="56" y="848"/>
                    <a:pt x="59" y="909"/>
                  </a:cubicBezTo>
                  <a:cubicBezTo>
                    <a:pt x="59" y="919"/>
                    <a:pt x="61" y="930"/>
                    <a:pt x="68" y="937"/>
                  </a:cubicBezTo>
                  <a:cubicBezTo>
                    <a:pt x="82" y="951"/>
                    <a:pt x="120" y="948"/>
                    <a:pt x="140" y="952"/>
                  </a:cubicBezTo>
                  <a:cubicBezTo>
                    <a:pt x="155" y="955"/>
                    <a:pt x="184" y="961"/>
                    <a:pt x="184" y="961"/>
                  </a:cubicBezTo>
                  <a:cubicBezTo>
                    <a:pt x="223" y="955"/>
                    <a:pt x="212" y="966"/>
                    <a:pt x="212" y="923"/>
                  </a:cubicBezTo>
                </a:path>
              </a:pathLst>
            </a:custGeom>
            <a:pattFill prst="horzBrick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279" name="Line 7"/>
            <p:cNvSpPr>
              <a:spLocks noChangeShapeType="1"/>
            </p:cNvSpPr>
            <p:nvPr/>
          </p:nvSpPr>
          <p:spPr bwMode="auto">
            <a:xfrm>
              <a:off x="3120" y="2319"/>
              <a:ext cx="288" cy="0"/>
            </a:xfrm>
            <a:prstGeom prst="line">
              <a:avLst/>
            </a:prstGeom>
            <a:noFill/>
            <a:ln w="76200"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280" name="Text Box 8"/>
            <p:cNvSpPr txBox="1">
              <a:spLocks noChangeArrowheads="1"/>
            </p:cNvSpPr>
            <p:nvPr/>
          </p:nvSpPr>
          <p:spPr bwMode="auto">
            <a:xfrm>
              <a:off x="3504" y="2160"/>
              <a:ext cx="1884" cy="29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en-US" sz="2400" b="1"/>
                <a:t>Giê-bu-sít (1500 T.C.)</a:t>
              </a:r>
            </a:p>
          </p:txBody>
        </p:sp>
      </p:grpSp>
      <p:sp>
        <p:nvSpPr>
          <p:cNvPr id="182281" name="Text Box 9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Mô hình thành David (66 T.C.)</a:t>
            </a:r>
            <a:b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</a:br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(Tái dựng thành Jebusite cũ)</a:t>
            </a:r>
          </a:p>
        </p:txBody>
      </p:sp>
      <p:pic>
        <p:nvPicPr>
          <p:cNvPr id="107522" name="Picture 3" descr="Model of the City of David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"/>
          <a:stretch>
            <a:fillRect/>
          </a:stretch>
        </p:blipFill>
        <p:spPr>
          <a:xfrm>
            <a:off x="990600" y="1384300"/>
            <a:ext cx="7010400" cy="5549900"/>
          </a:xfrm>
        </p:spPr>
      </p:pic>
      <p:sp>
        <p:nvSpPr>
          <p:cNvPr id="186370" name="Oval 2"/>
          <p:cNvSpPr>
            <a:spLocks noChangeArrowheads="1"/>
          </p:cNvSpPr>
          <p:nvPr/>
        </p:nvSpPr>
        <p:spPr bwMode="auto">
          <a:xfrm rot="-819886">
            <a:off x="3810000" y="1905000"/>
            <a:ext cx="2057400" cy="5105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8" name="Rectangle 40"/>
          <p:cNvSpPr>
            <a:spLocks noGrp="1" noRot="1" noChangeArrowheads="1"/>
          </p:cNvSpPr>
          <p:nvPr>
            <p:ph type="title"/>
          </p:nvPr>
        </p:nvSpPr>
        <p:spPr>
          <a:xfrm>
            <a:off x="4572000" y="0"/>
            <a:ext cx="3429000" cy="792163"/>
          </a:xfrm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Jerusalem</a:t>
            </a:r>
          </a:p>
        </p:txBody>
      </p:sp>
      <p:pic>
        <p:nvPicPr>
          <p:cNvPr id="109570" name="Picture 3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22566" name="Text Box 38"/>
          <p:cNvSpPr txBox="1">
            <a:spLocks noChangeArrowheads="1"/>
          </p:cNvSpPr>
          <p:nvPr/>
        </p:nvSpPr>
        <p:spPr bwMode="auto">
          <a:xfrm>
            <a:off x="5486400" y="762000"/>
            <a:ext cx="3581400" cy="2289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b="1"/>
              <a:t>Bất lợi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b="1"/>
              <a:t>Lợi thế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b="1"/>
              <a:t>Các thời kỳ</a:t>
            </a:r>
          </a:p>
        </p:txBody>
      </p:sp>
      <p:grpSp>
        <p:nvGrpSpPr>
          <p:cNvPr id="109572" name="Group 34"/>
          <p:cNvGrpSpPr>
            <a:grpSpLocks/>
          </p:cNvGrpSpPr>
          <p:nvPr/>
        </p:nvGrpSpPr>
        <p:grpSpPr bwMode="auto">
          <a:xfrm>
            <a:off x="3044825" y="3429000"/>
            <a:ext cx="5354638" cy="2752725"/>
            <a:chOff x="1918" y="2160"/>
            <a:chExt cx="3373" cy="1734"/>
          </a:xfrm>
        </p:grpSpPr>
        <p:sp>
          <p:nvSpPr>
            <p:cNvPr id="22565" name="Freeform 37" descr="Horizontal brick"/>
            <p:cNvSpPr>
              <a:spLocks/>
            </p:cNvSpPr>
            <p:nvPr/>
          </p:nvSpPr>
          <p:spPr bwMode="auto">
            <a:xfrm>
              <a:off x="1918" y="2928"/>
              <a:ext cx="386" cy="966"/>
            </a:xfrm>
            <a:custGeom>
              <a:avLst/>
              <a:gdLst/>
              <a:ahLst/>
              <a:cxnLst>
                <a:cxn ang="0">
                  <a:pos x="179" y="937"/>
                </a:cxn>
                <a:cxn ang="0">
                  <a:pos x="203" y="885"/>
                </a:cxn>
                <a:cxn ang="0">
                  <a:pos x="217" y="865"/>
                </a:cxn>
                <a:cxn ang="0">
                  <a:pos x="241" y="755"/>
                </a:cxn>
                <a:cxn ang="0">
                  <a:pos x="275" y="693"/>
                </a:cxn>
                <a:cxn ang="0">
                  <a:pos x="289" y="683"/>
                </a:cxn>
                <a:cxn ang="0">
                  <a:pos x="299" y="669"/>
                </a:cxn>
                <a:cxn ang="0">
                  <a:pos x="328" y="611"/>
                </a:cxn>
                <a:cxn ang="0">
                  <a:pos x="318" y="486"/>
                </a:cxn>
                <a:cxn ang="0">
                  <a:pos x="361" y="342"/>
                </a:cxn>
                <a:cxn ang="0">
                  <a:pos x="385" y="285"/>
                </a:cxn>
                <a:cxn ang="0">
                  <a:pos x="380" y="121"/>
                </a:cxn>
                <a:cxn ang="0">
                  <a:pos x="304" y="88"/>
                </a:cxn>
                <a:cxn ang="0">
                  <a:pos x="260" y="73"/>
                </a:cxn>
                <a:cxn ang="0">
                  <a:pos x="208" y="11"/>
                </a:cxn>
                <a:cxn ang="0">
                  <a:pos x="179" y="1"/>
                </a:cxn>
                <a:cxn ang="0">
                  <a:pos x="160" y="21"/>
                </a:cxn>
                <a:cxn ang="0">
                  <a:pos x="150" y="49"/>
                </a:cxn>
                <a:cxn ang="0">
                  <a:pos x="121" y="155"/>
                </a:cxn>
                <a:cxn ang="0">
                  <a:pos x="107" y="169"/>
                </a:cxn>
                <a:cxn ang="0">
                  <a:pos x="88" y="198"/>
                </a:cxn>
                <a:cxn ang="0">
                  <a:pos x="73" y="241"/>
                </a:cxn>
                <a:cxn ang="0">
                  <a:pos x="68" y="256"/>
                </a:cxn>
                <a:cxn ang="0">
                  <a:pos x="11" y="501"/>
                </a:cxn>
                <a:cxn ang="0">
                  <a:pos x="40" y="678"/>
                </a:cxn>
                <a:cxn ang="0">
                  <a:pos x="54" y="726"/>
                </a:cxn>
                <a:cxn ang="0">
                  <a:pos x="59" y="909"/>
                </a:cxn>
                <a:cxn ang="0">
                  <a:pos x="68" y="937"/>
                </a:cxn>
                <a:cxn ang="0">
                  <a:pos x="140" y="952"/>
                </a:cxn>
                <a:cxn ang="0">
                  <a:pos x="184" y="961"/>
                </a:cxn>
                <a:cxn ang="0">
                  <a:pos x="212" y="923"/>
                </a:cxn>
              </a:cxnLst>
              <a:rect l="0" t="0" r="r" b="b"/>
              <a:pathLst>
                <a:path w="386" h="966">
                  <a:moveTo>
                    <a:pt x="179" y="937"/>
                  </a:moveTo>
                  <a:cubicBezTo>
                    <a:pt x="187" y="920"/>
                    <a:pt x="194" y="902"/>
                    <a:pt x="203" y="885"/>
                  </a:cubicBezTo>
                  <a:cubicBezTo>
                    <a:pt x="207" y="878"/>
                    <a:pt x="215" y="873"/>
                    <a:pt x="217" y="865"/>
                  </a:cubicBezTo>
                  <a:cubicBezTo>
                    <a:pt x="227" y="829"/>
                    <a:pt x="225" y="790"/>
                    <a:pt x="241" y="755"/>
                  </a:cubicBezTo>
                  <a:cubicBezTo>
                    <a:pt x="251" y="732"/>
                    <a:pt x="261" y="714"/>
                    <a:pt x="275" y="693"/>
                  </a:cubicBezTo>
                  <a:cubicBezTo>
                    <a:pt x="278" y="688"/>
                    <a:pt x="285" y="687"/>
                    <a:pt x="289" y="683"/>
                  </a:cubicBezTo>
                  <a:cubicBezTo>
                    <a:pt x="293" y="679"/>
                    <a:pt x="296" y="674"/>
                    <a:pt x="299" y="669"/>
                  </a:cubicBezTo>
                  <a:cubicBezTo>
                    <a:pt x="311" y="650"/>
                    <a:pt x="315" y="629"/>
                    <a:pt x="328" y="611"/>
                  </a:cubicBezTo>
                  <a:cubicBezTo>
                    <a:pt x="334" y="567"/>
                    <a:pt x="329" y="528"/>
                    <a:pt x="318" y="486"/>
                  </a:cubicBezTo>
                  <a:cubicBezTo>
                    <a:pt x="321" y="427"/>
                    <a:pt x="311" y="377"/>
                    <a:pt x="361" y="342"/>
                  </a:cubicBezTo>
                  <a:cubicBezTo>
                    <a:pt x="368" y="322"/>
                    <a:pt x="378" y="305"/>
                    <a:pt x="385" y="285"/>
                  </a:cubicBezTo>
                  <a:cubicBezTo>
                    <a:pt x="383" y="230"/>
                    <a:pt x="386" y="175"/>
                    <a:pt x="380" y="121"/>
                  </a:cubicBezTo>
                  <a:cubicBezTo>
                    <a:pt x="380" y="119"/>
                    <a:pt x="314" y="91"/>
                    <a:pt x="304" y="88"/>
                  </a:cubicBezTo>
                  <a:cubicBezTo>
                    <a:pt x="289" y="83"/>
                    <a:pt x="260" y="73"/>
                    <a:pt x="260" y="73"/>
                  </a:cubicBezTo>
                  <a:cubicBezTo>
                    <a:pt x="252" y="45"/>
                    <a:pt x="234" y="23"/>
                    <a:pt x="208" y="11"/>
                  </a:cubicBezTo>
                  <a:cubicBezTo>
                    <a:pt x="199" y="7"/>
                    <a:pt x="179" y="1"/>
                    <a:pt x="179" y="1"/>
                  </a:cubicBezTo>
                  <a:cubicBezTo>
                    <a:pt x="158" y="8"/>
                    <a:pt x="167" y="0"/>
                    <a:pt x="160" y="21"/>
                  </a:cubicBezTo>
                  <a:cubicBezTo>
                    <a:pt x="157" y="30"/>
                    <a:pt x="150" y="49"/>
                    <a:pt x="150" y="49"/>
                  </a:cubicBezTo>
                  <a:cubicBezTo>
                    <a:pt x="144" y="86"/>
                    <a:pt x="133" y="120"/>
                    <a:pt x="121" y="155"/>
                  </a:cubicBezTo>
                  <a:cubicBezTo>
                    <a:pt x="119" y="161"/>
                    <a:pt x="111" y="164"/>
                    <a:pt x="107" y="169"/>
                  </a:cubicBezTo>
                  <a:cubicBezTo>
                    <a:pt x="100" y="178"/>
                    <a:pt x="94" y="188"/>
                    <a:pt x="88" y="198"/>
                  </a:cubicBezTo>
                  <a:cubicBezTo>
                    <a:pt x="80" y="211"/>
                    <a:pt x="78" y="227"/>
                    <a:pt x="73" y="241"/>
                  </a:cubicBezTo>
                  <a:cubicBezTo>
                    <a:pt x="71" y="246"/>
                    <a:pt x="68" y="256"/>
                    <a:pt x="68" y="256"/>
                  </a:cubicBezTo>
                  <a:cubicBezTo>
                    <a:pt x="62" y="343"/>
                    <a:pt x="24" y="415"/>
                    <a:pt x="11" y="501"/>
                  </a:cubicBezTo>
                  <a:cubicBezTo>
                    <a:pt x="14" y="582"/>
                    <a:pt x="0" y="622"/>
                    <a:pt x="40" y="678"/>
                  </a:cubicBezTo>
                  <a:cubicBezTo>
                    <a:pt x="44" y="694"/>
                    <a:pt x="50" y="710"/>
                    <a:pt x="54" y="726"/>
                  </a:cubicBezTo>
                  <a:cubicBezTo>
                    <a:pt x="56" y="787"/>
                    <a:pt x="56" y="848"/>
                    <a:pt x="59" y="909"/>
                  </a:cubicBezTo>
                  <a:cubicBezTo>
                    <a:pt x="59" y="919"/>
                    <a:pt x="61" y="930"/>
                    <a:pt x="68" y="937"/>
                  </a:cubicBezTo>
                  <a:cubicBezTo>
                    <a:pt x="82" y="951"/>
                    <a:pt x="120" y="948"/>
                    <a:pt x="140" y="952"/>
                  </a:cubicBezTo>
                  <a:cubicBezTo>
                    <a:pt x="155" y="955"/>
                    <a:pt x="184" y="961"/>
                    <a:pt x="184" y="961"/>
                  </a:cubicBezTo>
                  <a:cubicBezTo>
                    <a:pt x="223" y="955"/>
                    <a:pt x="212" y="966"/>
                    <a:pt x="212" y="923"/>
                  </a:cubicBezTo>
                </a:path>
              </a:pathLst>
            </a:custGeom>
            <a:pattFill prst="horzBrick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2564" name="Line 36"/>
            <p:cNvSpPr>
              <a:spLocks noChangeShapeType="1"/>
            </p:cNvSpPr>
            <p:nvPr/>
          </p:nvSpPr>
          <p:spPr bwMode="auto">
            <a:xfrm>
              <a:off x="3120" y="2319"/>
              <a:ext cx="288" cy="0"/>
            </a:xfrm>
            <a:prstGeom prst="line">
              <a:avLst/>
            </a:prstGeom>
            <a:noFill/>
            <a:ln w="76200"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63" name="Text Box 35"/>
            <p:cNvSpPr txBox="1">
              <a:spLocks noChangeArrowheads="1"/>
            </p:cNvSpPr>
            <p:nvPr/>
          </p:nvSpPr>
          <p:spPr bwMode="auto">
            <a:xfrm>
              <a:off x="3504" y="2160"/>
              <a:ext cx="1787" cy="29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en-US" sz="2400" b="1"/>
                <a:t>Giê-bu-sít (1500 TC)</a:t>
              </a: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2700338" y="2316163"/>
            <a:ext cx="5391150" cy="2554287"/>
            <a:chOff x="1701" y="1459"/>
            <a:chExt cx="3396" cy="1609"/>
          </a:xfrm>
        </p:grpSpPr>
        <p:sp>
          <p:nvSpPr>
            <p:cNvPr id="22561" name="Freeform 33"/>
            <p:cNvSpPr>
              <a:spLocks/>
            </p:cNvSpPr>
            <p:nvPr/>
          </p:nvSpPr>
          <p:spPr bwMode="auto">
            <a:xfrm>
              <a:off x="1701" y="1459"/>
              <a:ext cx="853" cy="1609"/>
            </a:xfrm>
            <a:custGeom>
              <a:avLst/>
              <a:gdLst/>
              <a:ahLst/>
              <a:cxnLst>
                <a:cxn ang="0">
                  <a:pos x="598" y="1608"/>
                </a:cxn>
                <a:cxn ang="0">
                  <a:pos x="617" y="1570"/>
                </a:cxn>
                <a:cxn ang="0">
                  <a:pos x="656" y="1522"/>
                </a:cxn>
                <a:cxn ang="0">
                  <a:pos x="699" y="1397"/>
                </a:cxn>
                <a:cxn ang="0">
                  <a:pos x="728" y="1306"/>
                </a:cxn>
                <a:cxn ang="0">
                  <a:pos x="752" y="1253"/>
                </a:cxn>
                <a:cxn ang="0">
                  <a:pos x="819" y="1147"/>
                </a:cxn>
                <a:cxn ang="0">
                  <a:pos x="853" y="1099"/>
                </a:cxn>
                <a:cxn ang="0">
                  <a:pos x="824" y="874"/>
                </a:cxn>
                <a:cxn ang="0">
                  <a:pos x="800" y="663"/>
                </a:cxn>
                <a:cxn ang="0">
                  <a:pos x="728" y="245"/>
                </a:cxn>
                <a:cxn ang="0">
                  <a:pos x="709" y="168"/>
                </a:cxn>
                <a:cxn ang="0">
                  <a:pos x="675" y="0"/>
                </a:cxn>
                <a:cxn ang="0">
                  <a:pos x="430" y="10"/>
                </a:cxn>
                <a:cxn ang="0">
                  <a:pos x="17" y="48"/>
                </a:cxn>
                <a:cxn ang="0">
                  <a:pos x="13" y="101"/>
                </a:cxn>
                <a:cxn ang="0">
                  <a:pos x="27" y="283"/>
                </a:cxn>
                <a:cxn ang="0">
                  <a:pos x="61" y="451"/>
                </a:cxn>
                <a:cxn ang="0">
                  <a:pos x="118" y="591"/>
                </a:cxn>
                <a:cxn ang="0">
                  <a:pos x="152" y="667"/>
                </a:cxn>
                <a:cxn ang="0">
                  <a:pos x="176" y="735"/>
                </a:cxn>
                <a:cxn ang="0">
                  <a:pos x="224" y="970"/>
                </a:cxn>
                <a:cxn ang="0">
                  <a:pos x="267" y="1128"/>
                </a:cxn>
                <a:cxn ang="0">
                  <a:pos x="344" y="1397"/>
                </a:cxn>
                <a:cxn ang="0">
                  <a:pos x="377" y="1469"/>
                </a:cxn>
                <a:cxn ang="0">
                  <a:pos x="382" y="1483"/>
                </a:cxn>
                <a:cxn ang="0">
                  <a:pos x="425" y="1493"/>
                </a:cxn>
                <a:cxn ang="0">
                  <a:pos x="459" y="1527"/>
                </a:cxn>
                <a:cxn ang="0">
                  <a:pos x="469" y="1541"/>
                </a:cxn>
                <a:cxn ang="0">
                  <a:pos x="526" y="1560"/>
                </a:cxn>
                <a:cxn ang="0">
                  <a:pos x="569" y="1584"/>
                </a:cxn>
                <a:cxn ang="0">
                  <a:pos x="603" y="1599"/>
                </a:cxn>
                <a:cxn ang="0">
                  <a:pos x="617" y="1603"/>
                </a:cxn>
                <a:cxn ang="0">
                  <a:pos x="598" y="1608"/>
                </a:cxn>
              </a:cxnLst>
              <a:rect l="0" t="0" r="r" b="b"/>
              <a:pathLst>
                <a:path w="853" h="1609">
                  <a:moveTo>
                    <a:pt x="598" y="1608"/>
                  </a:moveTo>
                  <a:cubicBezTo>
                    <a:pt x="604" y="1595"/>
                    <a:pt x="609" y="1581"/>
                    <a:pt x="617" y="1570"/>
                  </a:cubicBezTo>
                  <a:cubicBezTo>
                    <a:pt x="664" y="1506"/>
                    <a:pt x="643" y="1559"/>
                    <a:pt x="656" y="1522"/>
                  </a:cubicBezTo>
                  <a:cubicBezTo>
                    <a:pt x="663" y="1481"/>
                    <a:pt x="674" y="1432"/>
                    <a:pt x="699" y="1397"/>
                  </a:cubicBezTo>
                  <a:cubicBezTo>
                    <a:pt x="707" y="1365"/>
                    <a:pt x="712" y="1335"/>
                    <a:pt x="728" y="1306"/>
                  </a:cubicBezTo>
                  <a:cubicBezTo>
                    <a:pt x="733" y="1281"/>
                    <a:pt x="741" y="1274"/>
                    <a:pt x="752" y="1253"/>
                  </a:cubicBezTo>
                  <a:cubicBezTo>
                    <a:pt x="773" y="1214"/>
                    <a:pt x="770" y="1165"/>
                    <a:pt x="819" y="1147"/>
                  </a:cubicBezTo>
                  <a:cubicBezTo>
                    <a:pt x="834" y="1126"/>
                    <a:pt x="847" y="1124"/>
                    <a:pt x="853" y="1099"/>
                  </a:cubicBezTo>
                  <a:cubicBezTo>
                    <a:pt x="849" y="1026"/>
                    <a:pt x="849" y="944"/>
                    <a:pt x="824" y="874"/>
                  </a:cubicBezTo>
                  <a:cubicBezTo>
                    <a:pt x="821" y="784"/>
                    <a:pt x="814" y="740"/>
                    <a:pt x="800" y="663"/>
                  </a:cubicBezTo>
                  <a:cubicBezTo>
                    <a:pt x="794" y="505"/>
                    <a:pt x="774" y="393"/>
                    <a:pt x="728" y="245"/>
                  </a:cubicBezTo>
                  <a:cubicBezTo>
                    <a:pt x="724" y="218"/>
                    <a:pt x="716" y="194"/>
                    <a:pt x="709" y="168"/>
                  </a:cubicBezTo>
                  <a:cubicBezTo>
                    <a:pt x="705" y="125"/>
                    <a:pt x="707" y="23"/>
                    <a:pt x="675" y="0"/>
                  </a:cubicBezTo>
                  <a:cubicBezTo>
                    <a:pt x="566" y="39"/>
                    <a:pt x="777" y="18"/>
                    <a:pt x="430" y="10"/>
                  </a:cubicBezTo>
                  <a:cubicBezTo>
                    <a:pt x="292" y="13"/>
                    <a:pt x="150" y="4"/>
                    <a:pt x="17" y="48"/>
                  </a:cubicBezTo>
                  <a:cubicBezTo>
                    <a:pt x="0" y="76"/>
                    <a:pt x="10" y="52"/>
                    <a:pt x="13" y="101"/>
                  </a:cubicBezTo>
                  <a:cubicBezTo>
                    <a:pt x="16" y="164"/>
                    <a:pt x="11" y="223"/>
                    <a:pt x="27" y="283"/>
                  </a:cubicBezTo>
                  <a:cubicBezTo>
                    <a:pt x="34" y="339"/>
                    <a:pt x="42" y="397"/>
                    <a:pt x="61" y="451"/>
                  </a:cubicBezTo>
                  <a:cubicBezTo>
                    <a:pt x="69" y="501"/>
                    <a:pt x="96" y="546"/>
                    <a:pt x="118" y="591"/>
                  </a:cubicBezTo>
                  <a:cubicBezTo>
                    <a:pt x="130" y="616"/>
                    <a:pt x="136" y="644"/>
                    <a:pt x="152" y="667"/>
                  </a:cubicBezTo>
                  <a:cubicBezTo>
                    <a:pt x="158" y="691"/>
                    <a:pt x="168" y="712"/>
                    <a:pt x="176" y="735"/>
                  </a:cubicBezTo>
                  <a:cubicBezTo>
                    <a:pt x="201" y="808"/>
                    <a:pt x="217" y="893"/>
                    <a:pt x="224" y="970"/>
                  </a:cubicBezTo>
                  <a:cubicBezTo>
                    <a:pt x="227" y="1007"/>
                    <a:pt x="216" y="1110"/>
                    <a:pt x="267" y="1128"/>
                  </a:cubicBezTo>
                  <a:cubicBezTo>
                    <a:pt x="291" y="1218"/>
                    <a:pt x="317" y="1308"/>
                    <a:pt x="344" y="1397"/>
                  </a:cubicBezTo>
                  <a:cubicBezTo>
                    <a:pt x="352" y="1425"/>
                    <a:pt x="360" y="1444"/>
                    <a:pt x="377" y="1469"/>
                  </a:cubicBezTo>
                  <a:cubicBezTo>
                    <a:pt x="380" y="1473"/>
                    <a:pt x="378" y="1481"/>
                    <a:pt x="382" y="1483"/>
                  </a:cubicBezTo>
                  <a:cubicBezTo>
                    <a:pt x="395" y="1490"/>
                    <a:pt x="411" y="1490"/>
                    <a:pt x="425" y="1493"/>
                  </a:cubicBezTo>
                  <a:cubicBezTo>
                    <a:pt x="448" y="1526"/>
                    <a:pt x="434" y="1518"/>
                    <a:pt x="459" y="1527"/>
                  </a:cubicBezTo>
                  <a:cubicBezTo>
                    <a:pt x="462" y="1532"/>
                    <a:pt x="464" y="1538"/>
                    <a:pt x="469" y="1541"/>
                  </a:cubicBezTo>
                  <a:cubicBezTo>
                    <a:pt x="486" y="1552"/>
                    <a:pt x="508" y="1551"/>
                    <a:pt x="526" y="1560"/>
                  </a:cubicBezTo>
                  <a:cubicBezTo>
                    <a:pt x="541" y="1568"/>
                    <a:pt x="555" y="1576"/>
                    <a:pt x="569" y="1584"/>
                  </a:cubicBezTo>
                  <a:cubicBezTo>
                    <a:pt x="583" y="1592"/>
                    <a:pt x="589" y="1595"/>
                    <a:pt x="603" y="1599"/>
                  </a:cubicBezTo>
                  <a:cubicBezTo>
                    <a:pt x="608" y="1600"/>
                    <a:pt x="619" y="1599"/>
                    <a:pt x="617" y="1603"/>
                  </a:cubicBezTo>
                  <a:cubicBezTo>
                    <a:pt x="614" y="1609"/>
                    <a:pt x="604" y="1606"/>
                    <a:pt x="598" y="1608"/>
                  </a:cubicBezTo>
                  <a:close/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2560" name="Line 32"/>
            <p:cNvSpPr>
              <a:spLocks noChangeShapeType="1"/>
            </p:cNvSpPr>
            <p:nvPr/>
          </p:nvSpPr>
          <p:spPr bwMode="auto">
            <a:xfrm>
              <a:off x="3120" y="2570"/>
              <a:ext cx="28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59" name="Text Box 31"/>
            <p:cNvSpPr txBox="1">
              <a:spLocks noChangeArrowheads="1"/>
            </p:cNvSpPr>
            <p:nvPr/>
          </p:nvSpPr>
          <p:spPr bwMode="auto">
            <a:xfrm>
              <a:off x="3504" y="2414"/>
              <a:ext cx="1593" cy="29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t" hangingPunct="0">
                <a:spcBef>
                  <a:spcPct val="50000"/>
                </a:spcBef>
                <a:defRPr/>
              </a:pPr>
              <a:r>
                <a:rPr lang="en-US" sz="2400" b="1" dirty="0">
                  <a:latin typeface="Garamond" pitchFamily="-112" charset="0"/>
                  <a:ea typeface="+mn-ea"/>
                  <a:cs typeface="+mn-cs"/>
                </a:rPr>
                <a:t>Solomon (971 TC)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3435350" y="4638675"/>
            <a:ext cx="4800600" cy="1822450"/>
            <a:chOff x="2164" y="2922"/>
            <a:chExt cx="3024" cy="1148"/>
          </a:xfrm>
        </p:grpSpPr>
        <p:sp>
          <p:nvSpPr>
            <p:cNvPr id="22557" name="Freeform 29"/>
            <p:cNvSpPr>
              <a:spLocks/>
            </p:cNvSpPr>
            <p:nvPr/>
          </p:nvSpPr>
          <p:spPr bwMode="auto">
            <a:xfrm>
              <a:off x="2164" y="3091"/>
              <a:ext cx="288" cy="979"/>
            </a:xfrm>
            <a:custGeom>
              <a:avLst/>
              <a:gdLst/>
              <a:ahLst/>
              <a:cxnLst>
                <a:cxn ang="0">
                  <a:pos x="15" y="979"/>
                </a:cxn>
                <a:cxn ang="0">
                  <a:pos x="10" y="869"/>
                </a:cxn>
                <a:cxn ang="0">
                  <a:pos x="30" y="840"/>
                </a:cxn>
                <a:cxn ang="0">
                  <a:pos x="73" y="739"/>
                </a:cxn>
                <a:cxn ang="0">
                  <a:pos x="169" y="567"/>
                </a:cxn>
                <a:cxn ang="0">
                  <a:pos x="202" y="528"/>
                </a:cxn>
                <a:cxn ang="0">
                  <a:pos x="255" y="365"/>
                </a:cxn>
                <a:cxn ang="0">
                  <a:pos x="260" y="331"/>
                </a:cxn>
                <a:cxn ang="0">
                  <a:pos x="270" y="293"/>
                </a:cxn>
                <a:cxn ang="0">
                  <a:pos x="274" y="245"/>
                </a:cxn>
                <a:cxn ang="0">
                  <a:pos x="284" y="216"/>
                </a:cxn>
                <a:cxn ang="0">
                  <a:pos x="231" y="67"/>
                </a:cxn>
                <a:cxn ang="0">
                  <a:pos x="212" y="24"/>
                </a:cxn>
                <a:cxn ang="0">
                  <a:pos x="178" y="0"/>
                </a:cxn>
              </a:cxnLst>
              <a:rect l="0" t="0" r="r" b="b"/>
              <a:pathLst>
                <a:path w="288" h="979">
                  <a:moveTo>
                    <a:pt x="15" y="979"/>
                  </a:moveTo>
                  <a:cubicBezTo>
                    <a:pt x="2" y="942"/>
                    <a:pt x="0" y="911"/>
                    <a:pt x="10" y="869"/>
                  </a:cubicBezTo>
                  <a:cubicBezTo>
                    <a:pt x="13" y="858"/>
                    <a:pt x="30" y="840"/>
                    <a:pt x="30" y="840"/>
                  </a:cubicBezTo>
                  <a:cubicBezTo>
                    <a:pt x="32" y="814"/>
                    <a:pt x="43" y="749"/>
                    <a:pt x="73" y="739"/>
                  </a:cubicBezTo>
                  <a:cubicBezTo>
                    <a:pt x="94" y="676"/>
                    <a:pt x="114" y="608"/>
                    <a:pt x="169" y="567"/>
                  </a:cubicBezTo>
                  <a:cubicBezTo>
                    <a:pt x="179" y="550"/>
                    <a:pt x="186" y="539"/>
                    <a:pt x="202" y="528"/>
                  </a:cubicBezTo>
                  <a:cubicBezTo>
                    <a:pt x="222" y="473"/>
                    <a:pt x="245" y="424"/>
                    <a:pt x="255" y="365"/>
                  </a:cubicBezTo>
                  <a:cubicBezTo>
                    <a:pt x="257" y="354"/>
                    <a:pt x="258" y="342"/>
                    <a:pt x="260" y="331"/>
                  </a:cubicBezTo>
                  <a:cubicBezTo>
                    <a:pt x="263" y="318"/>
                    <a:pt x="270" y="293"/>
                    <a:pt x="270" y="293"/>
                  </a:cubicBezTo>
                  <a:cubicBezTo>
                    <a:pt x="271" y="277"/>
                    <a:pt x="271" y="261"/>
                    <a:pt x="274" y="245"/>
                  </a:cubicBezTo>
                  <a:cubicBezTo>
                    <a:pt x="276" y="235"/>
                    <a:pt x="284" y="216"/>
                    <a:pt x="284" y="216"/>
                  </a:cubicBezTo>
                  <a:cubicBezTo>
                    <a:pt x="281" y="169"/>
                    <a:pt x="288" y="86"/>
                    <a:pt x="231" y="67"/>
                  </a:cubicBezTo>
                  <a:cubicBezTo>
                    <a:pt x="226" y="52"/>
                    <a:pt x="224" y="36"/>
                    <a:pt x="212" y="24"/>
                  </a:cubicBezTo>
                  <a:cubicBezTo>
                    <a:pt x="199" y="11"/>
                    <a:pt x="186" y="16"/>
                    <a:pt x="178" y="0"/>
                  </a:cubicBezTo>
                </a:path>
              </a:pathLst>
            </a:cu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2556" name="Line 28"/>
            <p:cNvSpPr>
              <a:spLocks noChangeShapeType="1"/>
            </p:cNvSpPr>
            <p:nvPr/>
          </p:nvSpPr>
          <p:spPr bwMode="auto">
            <a:xfrm>
              <a:off x="3120" y="3073"/>
              <a:ext cx="288" cy="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55" name="Text Box 27"/>
            <p:cNvSpPr txBox="1">
              <a:spLocks noChangeArrowheads="1"/>
            </p:cNvSpPr>
            <p:nvPr/>
          </p:nvSpPr>
          <p:spPr bwMode="auto">
            <a:xfrm>
              <a:off x="3504" y="2922"/>
              <a:ext cx="1684" cy="29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t" hangingPunct="0">
                <a:spcBef>
                  <a:spcPct val="50000"/>
                </a:spcBef>
                <a:defRPr/>
              </a:pPr>
              <a:r>
                <a:rPr lang="en-US" sz="2400" b="1" dirty="0">
                  <a:latin typeface="Garamond" pitchFamily="-112" charset="0"/>
                  <a:ea typeface="+mn-ea"/>
                  <a:cs typeface="+mn-cs"/>
                </a:rPr>
                <a:t>Ê-</a:t>
              </a:r>
              <a:r>
                <a:rPr lang="en-US" sz="2400" b="1" dirty="0" err="1">
                  <a:latin typeface="Garamond" pitchFamily="-112" charset="0"/>
                  <a:ea typeface="+mn-ea"/>
                  <a:cs typeface="+mn-cs"/>
                </a:rPr>
                <a:t>xê</a:t>
              </a:r>
              <a:r>
                <a:rPr lang="en-US" sz="2400" b="1" dirty="0">
                  <a:latin typeface="Garamond" pitchFamily="-112" charset="0"/>
                  <a:ea typeface="+mn-ea"/>
                  <a:cs typeface="+mn-cs"/>
                </a:rPr>
                <a:t>-</a:t>
              </a:r>
              <a:r>
                <a:rPr lang="en-US" sz="2400" b="1" dirty="0" err="1">
                  <a:latin typeface="Garamond" pitchFamily="-112" charset="0"/>
                  <a:ea typeface="+mn-ea"/>
                  <a:cs typeface="+mn-cs"/>
                </a:rPr>
                <a:t>chia</a:t>
              </a:r>
              <a:r>
                <a:rPr lang="en-US" sz="2400" b="1" dirty="0">
                  <a:latin typeface="Garamond" pitchFamily="-112" charset="0"/>
                  <a:ea typeface="+mn-ea"/>
                  <a:cs typeface="+mn-cs"/>
                </a:rPr>
                <a:t> (700 TC)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52575" y="2422525"/>
            <a:ext cx="6683375" cy="4117975"/>
            <a:chOff x="978" y="1526"/>
            <a:chExt cx="4210" cy="2594"/>
          </a:xfrm>
        </p:grpSpPr>
        <p:sp>
          <p:nvSpPr>
            <p:cNvPr id="22553" name="Line 25"/>
            <p:cNvSpPr>
              <a:spLocks noChangeShapeType="1"/>
            </p:cNvSpPr>
            <p:nvPr/>
          </p:nvSpPr>
          <p:spPr bwMode="auto">
            <a:xfrm>
              <a:off x="3120" y="2822"/>
              <a:ext cx="288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52" name="Text Box 24"/>
            <p:cNvSpPr txBox="1">
              <a:spLocks noChangeArrowheads="1"/>
            </p:cNvSpPr>
            <p:nvPr/>
          </p:nvSpPr>
          <p:spPr bwMode="auto">
            <a:xfrm>
              <a:off x="3504" y="2668"/>
              <a:ext cx="1684" cy="29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t" hangingPunct="0">
                <a:spcBef>
                  <a:spcPct val="50000"/>
                </a:spcBef>
                <a:defRPr/>
              </a:pPr>
              <a:r>
                <a:rPr lang="en-US" sz="2400" b="1" dirty="0">
                  <a:latin typeface="Garamond" pitchFamily="-112" charset="0"/>
                  <a:ea typeface="+mn-ea"/>
                  <a:cs typeface="+mn-cs"/>
                </a:rPr>
                <a:t>Ê-</a:t>
              </a:r>
              <a:r>
                <a:rPr lang="en-US" sz="2400" b="1" dirty="0" err="1">
                  <a:latin typeface="Garamond" pitchFamily="-112" charset="0"/>
                  <a:ea typeface="+mn-ea"/>
                  <a:cs typeface="+mn-cs"/>
                </a:rPr>
                <a:t>xê</a:t>
              </a:r>
              <a:r>
                <a:rPr lang="en-US" sz="2400" b="1" dirty="0">
                  <a:latin typeface="Garamond" pitchFamily="-112" charset="0"/>
                  <a:ea typeface="+mn-ea"/>
                  <a:cs typeface="+mn-cs"/>
                </a:rPr>
                <a:t>-</a:t>
              </a:r>
              <a:r>
                <a:rPr lang="en-US" sz="2400" b="1" dirty="0" err="1">
                  <a:latin typeface="Garamond" pitchFamily="-112" charset="0"/>
                  <a:ea typeface="+mn-ea"/>
                  <a:cs typeface="+mn-cs"/>
                </a:rPr>
                <a:t>chia</a:t>
              </a:r>
              <a:r>
                <a:rPr lang="en-US" sz="2400" b="1" dirty="0">
                  <a:latin typeface="Garamond" pitchFamily="-112" charset="0"/>
                  <a:ea typeface="+mn-ea"/>
                  <a:cs typeface="+mn-cs"/>
                </a:rPr>
                <a:t> (700 TC)</a:t>
              </a:r>
            </a:p>
          </p:txBody>
        </p:sp>
        <p:sp>
          <p:nvSpPr>
            <p:cNvPr id="22551" name="Freeform 23"/>
            <p:cNvSpPr>
              <a:spLocks/>
            </p:cNvSpPr>
            <p:nvPr/>
          </p:nvSpPr>
          <p:spPr bwMode="auto">
            <a:xfrm>
              <a:off x="978" y="1526"/>
              <a:ext cx="1184" cy="2594"/>
            </a:xfrm>
            <a:custGeom>
              <a:avLst/>
              <a:gdLst>
                <a:gd name="T0" fmla="*/ 721 w 1184"/>
                <a:gd name="T1" fmla="*/ 0 h 2594"/>
                <a:gd name="T2" fmla="*/ 625 w 1184"/>
                <a:gd name="T3" fmla="*/ 58 h 2594"/>
                <a:gd name="T4" fmla="*/ 587 w 1184"/>
                <a:gd name="T5" fmla="*/ 106 h 2594"/>
                <a:gd name="T6" fmla="*/ 548 w 1184"/>
                <a:gd name="T7" fmla="*/ 164 h 2594"/>
                <a:gd name="T8" fmla="*/ 520 w 1184"/>
                <a:gd name="T9" fmla="*/ 192 h 2594"/>
                <a:gd name="T10" fmla="*/ 500 w 1184"/>
                <a:gd name="T11" fmla="*/ 231 h 2594"/>
                <a:gd name="T12" fmla="*/ 452 w 1184"/>
                <a:gd name="T13" fmla="*/ 269 h 2594"/>
                <a:gd name="T14" fmla="*/ 414 w 1184"/>
                <a:gd name="T15" fmla="*/ 327 h 2594"/>
                <a:gd name="T16" fmla="*/ 376 w 1184"/>
                <a:gd name="T17" fmla="*/ 394 h 2594"/>
                <a:gd name="T18" fmla="*/ 347 w 1184"/>
                <a:gd name="T19" fmla="*/ 461 h 2594"/>
                <a:gd name="T20" fmla="*/ 280 w 1184"/>
                <a:gd name="T21" fmla="*/ 682 h 2594"/>
                <a:gd name="T22" fmla="*/ 241 w 1184"/>
                <a:gd name="T23" fmla="*/ 1008 h 2594"/>
                <a:gd name="T24" fmla="*/ 174 w 1184"/>
                <a:gd name="T25" fmla="*/ 1172 h 2594"/>
                <a:gd name="T26" fmla="*/ 136 w 1184"/>
                <a:gd name="T27" fmla="*/ 1229 h 2594"/>
                <a:gd name="T28" fmla="*/ 116 w 1184"/>
                <a:gd name="T29" fmla="*/ 1258 h 2594"/>
                <a:gd name="T30" fmla="*/ 88 w 1184"/>
                <a:gd name="T31" fmla="*/ 1392 h 2594"/>
                <a:gd name="T32" fmla="*/ 126 w 1184"/>
                <a:gd name="T33" fmla="*/ 1940 h 2594"/>
                <a:gd name="T34" fmla="*/ 155 w 1184"/>
                <a:gd name="T35" fmla="*/ 1988 h 2594"/>
                <a:gd name="T36" fmla="*/ 164 w 1184"/>
                <a:gd name="T37" fmla="*/ 2016 h 2594"/>
                <a:gd name="T38" fmla="*/ 184 w 1184"/>
                <a:gd name="T39" fmla="*/ 2045 h 2594"/>
                <a:gd name="T40" fmla="*/ 212 w 1184"/>
                <a:gd name="T41" fmla="*/ 2151 h 2594"/>
                <a:gd name="T42" fmla="*/ 251 w 1184"/>
                <a:gd name="T43" fmla="*/ 2304 h 2594"/>
                <a:gd name="T44" fmla="*/ 385 w 1184"/>
                <a:gd name="T45" fmla="*/ 2410 h 2594"/>
                <a:gd name="T46" fmla="*/ 462 w 1184"/>
                <a:gd name="T47" fmla="*/ 2468 h 2594"/>
                <a:gd name="T48" fmla="*/ 520 w 1184"/>
                <a:gd name="T49" fmla="*/ 2487 h 2594"/>
                <a:gd name="T50" fmla="*/ 644 w 1184"/>
                <a:gd name="T51" fmla="*/ 2525 h 2594"/>
                <a:gd name="T52" fmla="*/ 932 w 1184"/>
                <a:gd name="T53" fmla="*/ 2554 h 2594"/>
                <a:gd name="T54" fmla="*/ 1163 w 1184"/>
                <a:gd name="T55" fmla="*/ 2554 h 2594"/>
                <a:gd name="T56" fmla="*/ 1124 w 1184"/>
                <a:gd name="T57" fmla="*/ 2381 h 259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84"/>
                <a:gd name="T88" fmla="*/ 0 h 2594"/>
                <a:gd name="T89" fmla="*/ 1184 w 1184"/>
                <a:gd name="T90" fmla="*/ 2594 h 259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84" h="2594">
                  <a:moveTo>
                    <a:pt x="721" y="0"/>
                  </a:moveTo>
                  <a:cubicBezTo>
                    <a:pt x="670" y="11"/>
                    <a:pt x="653" y="15"/>
                    <a:pt x="625" y="58"/>
                  </a:cubicBezTo>
                  <a:cubicBezTo>
                    <a:pt x="605" y="122"/>
                    <a:pt x="633" y="54"/>
                    <a:pt x="587" y="106"/>
                  </a:cubicBezTo>
                  <a:cubicBezTo>
                    <a:pt x="572" y="123"/>
                    <a:pt x="561" y="145"/>
                    <a:pt x="548" y="164"/>
                  </a:cubicBezTo>
                  <a:cubicBezTo>
                    <a:pt x="541" y="175"/>
                    <a:pt x="528" y="181"/>
                    <a:pt x="520" y="192"/>
                  </a:cubicBezTo>
                  <a:cubicBezTo>
                    <a:pt x="511" y="204"/>
                    <a:pt x="509" y="220"/>
                    <a:pt x="500" y="231"/>
                  </a:cubicBezTo>
                  <a:cubicBezTo>
                    <a:pt x="487" y="247"/>
                    <a:pt x="467" y="255"/>
                    <a:pt x="452" y="269"/>
                  </a:cubicBezTo>
                  <a:cubicBezTo>
                    <a:pt x="433" y="330"/>
                    <a:pt x="458" y="266"/>
                    <a:pt x="414" y="327"/>
                  </a:cubicBezTo>
                  <a:cubicBezTo>
                    <a:pt x="399" y="348"/>
                    <a:pt x="390" y="373"/>
                    <a:pt x="376" y="394"/>
                  </a:cubicBezTo>
                  <a:cubicBezTo>
                    <a:pt x="355" y="473"/>
                    <a:pt x="380" y="395"/>
                    <a:pt x="347" y="461"/>
                  </a:cubicBezTo>
                  <a:cubicBezTo>
                    <a:pt x="315" y="525"/>
                    <a:pt x="294" y="612"/>
                    <a:pt x="280" y="682"/>
                  </a:cubicBezTo>
                  <a:cubicBezTo>
                    <a:pt x="259" y="789"/>
                    <a:pt x="270" y="903"/>
                    <a:pt x="241" y="1008"/>
                  </a:cubicBezTo>
                  <a:cubicBezTo>
                    <a:pt x="226" y="1063"/>
                    <a:pt x="208" y="1127"/>
                    <a:pt x="174" y="1172"/>
                  </a:cubicBezTo>
                  <a:cubicBezTo>
                    <a:pt x="160" y="1190"/>
                    <a:pt x="149" y="1210"/>
                    <a:pt x="136" y="1229"/>
                  </a:cubicBezTo>
                  <a:cubicBezTo>
                    <a:pt x="129" y="1239"/>
                    <a:pt x="116" y="1258"/>
                    <a:pt x="116" y="1258"/>
                  </a:cubicBezTo>
                  <a:cubicBezTo>
                    <a:pt x="102" y="1304"/>
                    <a:pt x="94" y="1344"/>
                    <a:pt x="88" y="1392"/>
                  </a:cubicBezTo>
                  <a:cubicBezTo>
                    <a:pt x="91" y="1575"/>
                    <a:pt x="0" y="1807"/>
                    <a:pt x="126" y="1940"/>
                  </a:cubicBezTo>
                  <a:cubicBezTo>
                    <a:pt x="156" y="2024"/>
                    <a:pt x="113" y="1917"/>
                    <a:pt x="155" y="1988"/>
                  </a:cubicBezTo>
                  <a:cubicBezTo>
                    <a:pt x="160" y="1996"/>
                    <a:pt x="160" y="2007"/>
                    <a:pt x="164" y="2016"/>
                  </a:cubicBezTo>
                  <a:cubicBezTo>
                    <a:pt x="169" y="2026"/>
                    <a:pt x="177" y="2035"/>
                    <a:pt x="184" y="2045"/>
                  </a:cubicBezTo>
                  <a:cubicBezTo>
                    <a:pt x="192" y="2081"/>
                    <a:pt x="206" y="2115"/>
                    <a:pt x="212" y="2151"/>
                  </a:cubicBezTo>
                  <a:cubicBezTo>
                    <a:pt x="220" y="2197"/>
                    <a:pt x="226" y="2262"/>
                    <a:pt x="251" y="2304"/>
                  </a:cubicBezTo>
                  <a:cubicBezTo>
                    <a:pt x="286" y="2361"/>
                    <a:pt x="324" y="2390"/>
                    <a:pt x="385" y="2410"/>
                  </a:cubicBezTo>
                  <a:cubicBezTo>
                    <a:pt x="518" y="2454"/>
                    <a:pt x="400" y="2431"/>
                    <a:pt x="462" y="2468"/>
                  </a:cubicBezTo>
                  <a:cubicBezTo>
                    <a:pt x="479" y="2479"/>
                    <a:pt x="502" y="2478"/>
                    <a:pt x="520" y="2487"/>
                  </a:cubicBezTo>
                  <a:cubicBezTo>
                    <a:pt x="570" y="2513"/>
                    <a:pt x="581" y="2516"/>
                    <a:pt x="644" y="2525"/>
                  </a:cubicBezTo>
                  <a:cubicBezTo>
                    <a:pt x="733" y="2556"/>
                    <a:pt x="844" y="2549"/>
                    <a:pt x="932" y="2554"/>
                  </a:cubicBezTo>
                  <a:cubicBezTo>
                    <a:pt x="1002" y="2569"/>
                    <a:pt x="1103" y="2594"/>
                    <a:pt x="1163" y="2554"/>
                  </a:cubicBezTo>
                  <a:cubicBezTo>
                    <a:pt x="1184" y="2540"/>
                    <a:pt x="1149" y="2406"/>
                    <a:pt x="1124" y="2381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720725" y="1262063"/>
            <a:ext cx="7508875" cy="5138737"/>
            <a:chOff x="454" y="795"/>
            <a:chExt cx="4730" cy="3237"/>
          </a:xfrm>
        </p:grpSpPr>
        <p:sp>
          <p:nvSpPr>
            <p:cNvPr id="22549" name="Line 21"/>
            <p:cNvSpPr>
              <a:spLocks noChangeShapeType="1"/>
            </p:cNvSpPr>
            <p:nvPr/>
          </p:nvSpPr>
          <p:spPr bwMode="auto">
            <a:xfrm>
              <a:off x="3120" y="3828"/>
              <a:ext cx="288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48" name="Text Box 20"/>
            <p:cNvSpPr txBox="1">
              <a:spLocks noChangeArrowheads="1"/>
            </p:cNvSpPr>
            <p:nvPr/>
          </p:nvSpPr>
          <p:spPr bwMode="auto">
            <a:xfrm>
              <a:off x="3504" y="3683"/>
              <a:ext cx="1680" cy="29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t" hangingPunct="0">
                <a:spcBef>
                  <a:spcPct val="50000"/>
                </a:spcBef>
                <a:defRPr/>
              </a:pPr>
              <a:r>
                <a:rPr lang="en-US" sz="2400" b="1" dirty="0">
                  <a:latin typeface="Garamond" pitchFamily="-112" charset="0"/>
                  <a:ea typeface="+mn-ea"/>
                  <a:cs typeface="+mn-cs"/>
                </a:rPr>
                <a:t>Herod </a:t>
              </a:r>
              <a:r>
                <a:rPr lang="en-US" sz="2400" b="1" dirty="0" err="1">
                  <a:latin typeface="Garamond" pitchFamily="-112" charset="0"/>
                  <a:ea typeface="+mn-ea"/>
                  <a:cs typeface="+mn-cs"/>
                </a:rPr>
                <a:t>Đại</a:t>
              </a:r>
              <a:r>
                <a:rPr lang="en-US" sz="2400" b="1" dirty="0">
                  <a:latin typeface="Garamond" pitchFamily="-112" charset="0"/>
                  <a:ea typeface="+mn-ea"/>
                  <a:cs typeface="+mn-cs"/>
                </a:rPr>
                <a:t> (20 TC)</a:t>
              </a:r>
            </a:p>
          </p:txBody>
        </p:sp>
        <p:sp>
          <p:nvSpPr>
            <p:cNvPr id="22547" name="Freeform 19"/>
            <p:cNvSpPr>
              <a:spLocks/>
            </p:cNvSpPr>
            <p:nvPr/>
          </p:nvSpPr>
          <p:spPr bwMode="auto">
            <a:xfrm>
              <a:off x="454" y="795"/>
              <a:ext cx="1716" cy="3237"/>
            </a:xfrm>
            <a:custGeom>
              <a:avLst/>
              <a:gdLst>
                <a:gd name="T0" fmla="*/ 1389 w 1716"/>
                <a:gd name="T1" fmla="*/ 271 h 3237"/>
                <a:gd name="T2" fmla="*/ 1216 w 1716"/>
                <a:gd name="T3" fmla="*/ 50 h 3237"/>
                <a:gd name="T4" fmla="*/ 1053 w 1716"/>
                <a:gd name="T5" fmla="*/ 11 h 3237"/>
                <a:gd name="T6" fmla="*/ 996 w 1716"/>
                <a:gd name="T7" fmla="*/ 79 h 3237"/>
                <a:gd name="T8" fmla="*/ 775 w 1716"/>
                <a:gd name="T9" fmla="*/ 107 h 3237"/>
                <a:gd name="T10" fmla="*/ 564 w 1716"/>
                <a:gd name="T11" fmla="*/ 280 h 3237"/>
                <a:gd name="T12" fmla="*/ 487 w 1716"/>
                <a:gd name="T13" fmla="*/ 424 h 3237"/>
                <a:gd name="T14" fmla="*/ 554 w 1716"/>
                <a:gd name="T15" fmla="*/ 703 h 3237"/>
                <a:gd name="T16" fmla="*/ 679 w 1716"/>
                <a:gd name="T17" fmla="*/ 1163 h 3237"/>
                <a:gd name="T18" fmla="*/ 564 w 1716"/>
                <a:gd name="T19" fmla="*/ 1279 h 3237"/>
                <a:gd name="T20" fmla="*/ 352 w 1716"/>
                <a:gd name="T21" fmla="*/ 1461 h 3237"/>
                <a:gd name="T22" fmla="*/ 295 w 1716"/>
                <a:gd name="T23" fmla="*/ 1682 h 3237"/>
                <a:gd name="T24" fmla="*/ 64 w 1716"/>
                <a:gd name="T25" fmla="*/ 1787 h 3237"/>
                <a:gd name="T26" fmla="*/ 16 w 1716"/>
                <a:gd name="T27" fmla="*/ 2488 h 3237"/>
                <a:gd name="T28" fmla="*/ 84 w 1716"/>
                <a:gd name="T29" fmla="*/ 2757 h 3237"/>
                <a:gd name="T30" fmla="*/ 122 w 1716"/>
                <a:gd name="T31" fmla="*/ 2959 h 3237"/>
                <a:gd name="T32" fmla="*/ 180 w 1716"/>
                <a:gd name="T33" fmla="*/ 3026 h 3237"/>
                <a:gd name="T34" fmla="*/ 352 w 1716"/>
                <a:gd name="T35" fmla="*/ 3227 h 3237"/>
                <a:gd name="T36" fmla="*/ 477 w 1716"/>
                <a:gd name="T37" fmla="*/ 3122 h 3237"/>
                <a:gd name="T38" fmla="*/ 535 w 1716"/>
                <a:gd name="T39" fmla="*/ 3083 h 3237"/>
                <a:gd name="T40" fmla="*/ 592 w 1716"/>
                <a:gd name="T41" fmla="*/ 2978 h 3237"/>
                <a:gd name="T42" fmla="*/ 688 w 1716"/>
                <a:gd name="T43" fmla="*/ 2853 h 3237"/>
                <a:gd name="T44" fmla="*/ 852 w 1716"/>
                <a:gd name="T45" fmla="*/ 2719 h 3237"/>
                <a:gd name="T46" fmla="*/ 957 w 1716"/>
                <a:gd name="T47" fmla="*/ 2546 h 3237"/>
                <a:gd name="T48" fmla="*/ 1015 w 1716"/>
                <a:gd name="T49" fmla="*/ 2421 h 3237"/>
                <a:gd name="T50" fmla="*/ 1082 w 1716"/>
                <a:gd name="T51" fmla="*/ 2306 h 3237"/>
                <a:gd name="T52" fmla="*/ 1226 w 1716"/>
                <a:gd name="T53" fmla="*/ 2123 h 3237"/>
                <a:gd name="T54" fmla="*/ 1255 w 1716"/>
                <a:gd name="T55" fmla="*/ 2075 h 3237"/>
                <a:gd name="T56" fmla="*/ 1437 w 1716"/>
                <a:gd name="T57" fmla="*/ 2037 h 3237"/>
                <a:gd name="T58" fmla="*/ 1533 w 1716"/>
                <a:gd name="T59" fmla="*/ 2037 h 3237"/>
                <a:gd name="T60" fmla="*/ 1572 w 1716"/>
                <a:gd name="T61" fmla="*/ 2114 h 3237"/>
                <a:gd name="T62" fmla="*/ 1476 w 1716"/>
                <a:gd name="T63" fmla="*/ 2555 h 3237"/>
                <a:gd name="T64" fmla="*/ 1456 w 1716"/>
                <a:gd name="T65" fmla="*/ 2613 h 3237"/>
                <a:gd name="T66" fmla="*/ 1495 w 1716"/>
                <a:gd name="T67" fmla="*/ 2863 h 3237"/>
                <a:gd name="T68" fmla="*/ 1543 w 1716"/>
                <a:gd name="T69" fmla="*/ 3064 h 3237"/>
                <a:gd name="T70" fmla="*/ 1639 w 1716"/>
                <a:gd name="T71" fmla="*/ 3122 h 32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16"/>
                <a:gd name="T109" fmla="*/ 0 h 3237"/>
                <a:gd name="T110" fmla="*/ 1716 w 1716"/>
                <a:gd name="T111" fmla="*/ 3237 h 323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16" h="3237">
                  <a:moveTo>
                    <a:pt x="1476" y="645"/>
                  </a:moveTo>
                  <a:cubicBezTo>
                    <a:pt x="1376" y="550"/>
                    <a:pt x="1536" y="317"/>
                    <a:pt x="1389" y="271"/>
                  </a:cubicBezTo>
                  <a:cubicBezTo>
                    <a:pt x="1376" y="229"/>
                    <a:pt x="1334" y="188"/>
                    <a:pt x="1303" y="155"/>
                  </a:cubicBezTo>
                  <a:cubicBezTo>
                    <a:pt x="1285" y="104"/>
                    <a:pt x="1271" y="67"/>
                    <a:pt x="1216" y="50"/>
                  </a:cubicBezTo>
                  <a:cubicBezTo>
                    <a:pt x="1188" y="31"/>
                    <a:pt x="1172" y="12"/>
                    <a:pt x="1140" y="2"/>
                  </a:cubicBezTo>
                  <a:cubicBezTo>
                    <a:pt x="1111" y="5"/>
                    <a:pt x="1080" y="0"/>
                    <a:pt x="1053" y="11"/>
                  </a:cubicBezTo>
                  <a:cubicBezTo>
                    <a:pt x="1044" y="15"/>
                    <a:pt x="1049" y="31"/>
                    <a:pt x="1044" y="40"/>
                  </a:cubicBezTo>
                  <a:cubicBezTo>
                    <a:pt x="1039" y="48"/>
                    <a:pt x="1002" y="77"/>
                    <a:pt x="996" y="79"/>
                  </a:cubicBezTo>
                  <a:cubicBezTo>
                    <a:pt x="937" y="97"/>
                    <a:pt x="874" y="93"/>
                    <a:pt x="813" y="98"/>
                  </a:cubicBezTo>
                  <a:cubicBezTo>
                    <a:pt x="800" y="101"/>
                    <a:pt x="787" y="103"/>
                    <a:pt x="775" y="107"/>
                  </a:cubicBezTo>
                  <a:cubicBezTo>
                    <a:pt x="755" y="113"/>
                    <a:pt x="717" y="127"/>
                    <a:pt x="717" y="127"/>
                  </a:cubicBezTo>
                  <a:cubicBezTo>
                    <a:pt x="674" y="170"/>
                    <a:pt x="616" y="263"/>
                    <a:pt x="564" y="280"/>
                  </a:cubicBezTo>
                  <a:cubicBezTo>
                    <a:pt x="541" y="302"/>
                    <a:pt x="523" y="321"/>
                    <a:pt x="496" y="338"/>
                  </a:cubicBezTo>
                  <a:cubicBezTo>
                    <a:pt x="469" y="380"/>
                    <a:pt x="471" y="361"/>
                    <a:pt x="487" y="424"/>
                  </a:cubicBezTo>
                  <a:cubicBezTo>
                    <a:pt x="492" y="444"/>
                    <a:pt x="506" y="482"/>
                    <a:pt x="506" y="482"/>
                  </a:cubicBezTo>
                  <a:cubicBezTo>
                    <a:pt x="511" y="550"/>
                    <a:pt x="501" y="647"/>
                    <a:pt x="554" y="703"/>
                  </a:cubicBezTo>
                  <a:cubicBezTo>
                    <a:pt x="576" y="766"/>
                    <a:pt x="586" y="830"/>
                    <a:pt x="602" y="895"/>
                  </a:cubicBezTo>
                  <a:cubicBezTo>
                    <a:pt x="624" y="985"/>
                    <a:pt x="655" y="1073"/>
                    <a:pt x="679" y="1163"/>
                  </a:cubicBezTo>
                  <a:cubicBezTo>
                    <a:pt x="668" y="1336"/>
                    <a:pt x="711" y="1335"/>
                    <a:pt x="592" y="1298"/>
                  </a:cubicBezTo>
                  <a:cubicBezTo>
                    <a:pt x="583" y="1292"/>
                    <a:pt x="575" y="1280"/>
                    <a:pt x="564" y="1279"/>
                  </a:cubicBezTo>
                  <a:cubicBezTo>
                    <a:pt x="507" y="1272"/>
                    <a:pt x="436" y="1313"/>
                    <a:pt x="381" y="1327"/>
                  </a:cubicBezTo>
                  <a:cubicBezTo>
                    <a:pt x="339" y="1389"/>
                    <a:pt x="373" y="1329"/>
                    <a:pt x="352" y="1461"/>
                  </a:cubicBezTo>
                  <a:cubicBezTo>
                    <a:pt x="344" y="1509"/>
                    <a:pt x="332" y="1557"/>
                    <a:pt x="324" y="1605"/>
                  </a:cubicBezTo>
                  <a:cubicBezTo>
                    <a:pt x="320" y="1629"/>
                    <a:pt x="317" y="1665"/>
                    <a:pt x="295" y="1682"/>
                  </a:cubicBezTo>
                  <a:cubicBezTo>
                    <a:pt x="270" y="1702"/>
                    <a:pt x="159" y="1728"/>
                    <a:pt x="122" y="1749"/>
                  </a:cubicBezTo>
                  <a:cubicBezTo>
                    <a:pt x="102" y="1760"/>
                    <a:pt x="64" y="1787"/>
                    <a:pt x="64" y="1787"/>
                  </a:cubicBezTo>
                  <a:cubicBezTo>
                    <a:pt x="20" y="1854"/>
                    <a:pt x="34" y="1823"/>
                    <a:pt x="16" y="1874"/>
                  </a:cubicBezTo>
                  <a:cubicBezTo>
                    <a:pt x="7" y="2161"/>
                    <a:pt x="0" y="2190"/>
                    <a:pt x="16" y="2488"/>
                  </a:cubicBezTo>
                  <a:cubicBezTo>
                    <a:pt x="19" y="2543"/>
                    <a:pt x="55" y="2596"/>
                    <a:pt x="64" y="2651"/>
                  </a:cubicBezTo>
                  <a:cubicBezTo>
                    <a:pt x="81" y="2755"/>
                    <a:pt x="63" y="2697"/>
                    <a:pt x="84" y="2757"/>
                  </a:cubicBezTo>
                  <a:cubicBezTo>
                    <a:pt x="91" y="2805"/>
                    <a:pt x="97" y="2876"/>
                    <a:pt x="112" y="2930"/>
                  </a:cubicBezTo>
                  <a:cubicBezTo>
                    <a:pt x="115" y="2940"/>
                    <a:pt x="116" y="2951"/>
                    <a:pt x="122" y="2959"/>
                  </a:cubicBezTo>
                  <a:cubicBezTo>
                    <a:pt x="129" y="2968"/>
                    <a:pt x="141" y="2972"/>
                    <a:pt x="151" y="2978"/>
                  </a:cubicBezTo>
                  <a:cubicBezTo>
                    <a:pt x="176" y="3059"/>
                    <a:pt x="140" y="2960"/>
                    <a:pt x="180" y="3026"/>
                  </a:cubicBezTo>
                  <a:cubicBezTo>
                    <a:pt x="212" y="3079"/>
                    <a:pt x="184" y="3119"/>
                    <a:pt x="247" y="3160"/>
                  </a:cubicBezTo>
                  <a:cubicBezTo>
                    <a:pt x="277" y="3205"/>
                    <a:pt x="299" y="3209"/>
                    <a:pt x="352" y="3227"/>
                  </a:cubicBezTo>
                  <a:cubicBezTo>
                    <a:pt x="362" y="3230"/>
                    <a:pt x="381" y="3237"/>
                    <a:pt x="381" y="3237"/>
                  </a:cubicBezTo>
                  <a:cubicBezTo>
                    <a:pt x="413" y="3189"/>
                    <a:pt x="417" y="3141"/>
                    <a:pt x="477" y="3122"/>
                  </a:cubicBezTo>
                  <a:cubicBezTo>
                    <a:pt x="487" y="3112"/>
                    <a:pt x="495" y="3101"/>
                    <a:pt x="506" y="3093"/>
                  </a:cubicBezTo>
                  <a:cubicBezTo>
                    <a:pt x="514" y="3087"/>
                    <a:pt x="527" y="3089"/>
                    <a:pt x="535" y="3083"/>
                  </a:cubicBezTo>
                  <a:cubicBezTo>
                    <a:pt x="551" y="3070"/>
                    <a:pt x="559" y="3050"/>
                    <a:pt x="573" y="3035"/>
                  </a:cubicBezTo>
                  <a:cubicBezTo>
                    <a:pt x="580" y="3016"/>
                    <a:pt x="582" y="2995"/>
                    <a:pt x="592" y="2978"/>
                  </a:cubicBezTo>
                  <a:cubicBezTo>
                    <a:pt x="603" y="2960"/>
                    <a:pt x="620" y="2947"/>
                    <a:pt x="631" y="2930"/>
                  </a:cubicBezTo>
                  <a:cubicBezTo>
                    <a:pt x="647" y="2880"/>
                    <a:pt x="633" y="2907"/>
                    <a:pt x="688" y="2853"/>
                  </a:cubicBezTo>
                  <a:cubicBezTo>
                    <a:pt x="695" y="2847"/>
                    <a:pt x="708" y="2834"/>
                    <a:pt x="708" y="2834"/>
                  </a:cubicBezTo>
                  <a:cubicBezTo>
                    <a:pt x="729" y="2766"/>
                    <a:pt x="807" y="2766"/>
                    <a:pt x="852" y="2719"/>
                  </a:cubicBezTo>
                  <a:cubicBezTo>
                    <a:pt x="873" y="2697"/>
                    <a:pt x="888" y="2673"/>
                    <a:pt x="909" y="2651"/>
                  </a:cubicBezTo>
                  <a:cubicBezTo>
                    <a:pt x="929" y="2596"/>
                    <a:pt x="915" y="2632"/>
                    <a:pt x="957" y="2546"/>
                  </a:cubicBezTo>
                  <a:cubicBezTo>
                    <a:pt x="963" y="2534"/>
                    <a:pt x="962" y="2519"/>
                    <a:pt x="967" y="2507"/>
                  </a:cubicBezTo>
                  <a:cubicBezTo>
                    <a:pt x="979" y="2479"/>
                    <a:pt x="998" y="2447"/>
                    <a:pt x="1015" y="2421"/>
                  </a:cubicBezTo>
                  <a:cubicBezTo>
                    <a:pt x="1021" y="2403"/>
                    <a:pt x="1037" y="2344"/>
                    <a:pt x="1053" y="2325"/>
                  </a:cubicBezTo>
                  <a:cubicBezTo>
                    <a:pt x="1060" y="2316"/>
                    <a:pt x="1073" y="2314"/>
                    <a:pt x="1082" y="2306"/>
                  </a:cubicBezTo>
                  <a:cubicBezTo>
                    <a:pt x="1122" y="2271"/>
                    <a:pt x="1156" y="2223"/>
                    <a:pt x="1188" y="2181"/>
                  </a:cubicBezTo>
                  <a:cubicBezTo>
                    <a:pt x="1202" y="2163"/>
                    <a:pt x="1218" y="2145"/>
                    <a:pt x="1226" y="2123"/>
                  </a:cubicBezTo>
                  <a:cubicBezTo>
                    <a:pt x="1229" y="2114"/>
                    <a:pt x="1231" y="2103"/>
                    <a:pt x="1236" y="2095"/>
                  </a:cubicBezTo>
                  <a:cubicBezTo>
                    <a:pt x="1241" y="2087"/>
                    <a:pt x="1246" y="2077"/>
                    <a:pt x="1255" y="2075"/>
                  </a:cubicBezTo>
                  <a:cubicBezTo>
                    <a:pt x="1286" y="2067"/>
                    <a:pt x="1319" y="2069"/>
                    <a:pt x="1351" y="2066"/>
                  </a:cubicBezTo>
                  <a:cubicBezTo>
                    <a:pt x="1418" y="2044"/>
                    <a:pt x="1389" y="2054"/>
                    <a:pt x="1437" y="2037"/>
                  </a:cubicBezTo>
                  <a:cubicBezTo>
                    <a:pt x="1447" y="2034"/>
                    <a:pt x="1466" y="2027"/>
                    <a:pt x="1466" y="2027"/>
                  </a:cubicBezTo>
                  <a:cubicBezTo>
                    <a:pt x="1488" y="2030"/>
                    <a:pt x="1513" y="2027"/>
                    <a:pt x="1533" y="2037"/>
                  </a:cubicBezTo>
                  <a:cubicBezTo>
                    <a:pt x="1542" y="2042"/>
                    <a:pt x="1540" y="2056"/>
                    <a:pt x="1543" y="2066"/>
                  </a:cubicBezTo>
                  <a:cubicBezTo>
                    <a:pt x="1556" y="2105"/>
                    <a:pt x="1544" y="2087"/>
                    <a:pt x="1572" y="2114"/>
                  </a:cubicBezTo>
                  <a:cubicBezTo>
                    <a:pt x="1610" y="2237"/>
                    <a:pt x="1598" y="2380"/>
                    <a:pt x="1504" y="2469"/>
                  </a:cubicBezTo>
                  <a:cubicBezTo>
                    <a:pt x="1495" y="2498"/>
                    <a:pt x="1486" y="2526"/>
                    <a:pt x="1476" y="2555"/>
                  </a:cubicBezTo>
                  <a:cubicBezTo>
                    <a:pt x="1473" y="2565"/>
                    <a:pt x="1469" y="2574"/>
                    <a:pt x="1466" y="2584"/>
                  </a:cubicBezTo>
                  <a:cubicBezTo>
                    <a:pt x="1463" y="2594"/>
                    <a:pt x="1456" y="2613"/>
                    <a:pt x="1456" y="2613"/>
                  </a:cubicBezTo>
                  <a:cubicBezTo>
                    <a:pt x="1468" y="2804"/>
                    <a:pt x="1448" y="2721"/>
                    <a:pt x="1476" y="2805"/>
                  </a:cubicBezTo>
                  <a:cubicBezTo>
                    <a:pt x="1482" y="2824"/>
                    <a:pt x="1489" y="2844"/>
                    <a:pt x="1495" y="2863"/>
                  </a:cubicBezTo>
                  <a:cubicBezTo>
                    <a:pt x="1498" y="2872"/>
                    <a:pt x="1504" y="2891"/>
                    <a:pt x="1504" y="2891"/>
                  </a:cubicBezTo>
                  <a:cubicBezTo>
                    <a:pt x="1512" y="2956"/>
                    <a:pt x="1523" y="3003"/>
                    <a:pt x="1543" y="3064"/>
                  </a:cubicBezTo>
                  <a:cubicBezTo>
                    <a:pt x="1546" y="3074"/>
                    <a:pt x="1544" y="3087"/>
                    <a:pt x="1552" y="3093"/>
                  </a:cubicBezTo>
                  <a:cubicBezTo>
                    <a:pt x="1583" y="3115"/>
                    <a:pt x="1609" y="3105"/>
                    <a:pt x="1639" y="3122"/>
                  </a:cubicBezTo>
                  <a:cubicBezTo>
                    <a:pt x="1709" y="3161"/>
                    <a:pt x="1673" y="3170"/>
                    <a:pt x="1716" y="3151"/>
                  </a:cubicBezTo>
                </a:path>
              </a:pathLst>
            </a:cu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2867025" y="2573338"/>
            <a:ext cx="5368925" cy="3703637"/>
            <a:chOff x="1806" y="1621"/>
            <a:chExt cx="3382" cy="2333"/>
          </a:xfrm>
        </p:grpSpPr>
        <p:sp>
          <p:nvSpPr>
            <p:cNvPr id="22545" name="Text Box 17"/>
            <p:cNvSpPr txBox="1">
              <a:spLocks noChangeArrowheads="1"/>
            </p:cNvSpPr>
            <p:nvPr/>
          </p:nvSpPr>
          <p:spPr bwMode="auto">
            <a:xfrm>
              <a:off x="3504" y="3175"/>
              <a:ext cx="1684" cy="29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t" hangingPunct="0">
                <a:spcBef>
                  <a:spcPct val="50000"/>
                </a:spcBef>
                <a:defRPr/>
              </a:pPr>
              <a:r>
                <a:rPr lang="en-US" sz="2400" b="1" dirty="0" err="1">
                  <a:latin typeface="Garamond" pitchFamily="-112" charset="0"/>
                  <a:ea typeface="+mn-ea"/>
                  <a:cs typeface="+mn-cs"/>
                </a:rPr>
                <a:t>Nê</a:t>
              </a:r>
              <a:r>
                <a:rPr lang="en-US" sz="2400" b="1" dirty="0">
                  <a:latin typeface="Garamond" pitchFamily="-112" charset="0"/>
                  <a:ea typeface="+mn-ea"/>
                  <a:cs typeface="+mn-cs"/>
                </a:rPr>
                <a:t>-</a:t>
              </a:r>
              <a:r>
                <a:rPr lang="en-US" sz="2400" b="1" dirty="0" err="1">
                  <a:latin typeface="Garamond" pitchFamily="-112" charset="0"/>
                  <a:ea typeface="+mn-ea"/>
                  <a:cs typeface="+mn-cs"/>
                </a:rPr>
                <a:t>hê</a:t>
              </a:r>
              <a:r>
                <a:rPr lang="en-US" sz="2400" b="1" dirty="0">
                  <a:latin typeface="Garamond" pitchFamily="-112" charset="0"/>
                  <a:ea typeface="+mn-ea"/>
                  <a:cs typeface="+mn-cs"/>
                </a:rPr>
                <a:t>-mi (444 TC)</a:t>
              </a:r>
            </a:p>
          </p:txBody>
        </p:sp>
        <p:sp>
          <p:nvSpPr>
            <p:cNvPr id="22544" name="Line 16"/>
            <p:cNvSpPr>
              <a:spLocks noChangeShapeType="1"/>
            </p:cNvSpPr>
            <p:nvPr/>
          </p:nvSpPr>
          <p:spPr bwMode="auto">
            <a:xfrm>
              <a:off x="3120" y="3325"/>
              <a:ext cx="288" cy="0"/>
            </a:xfrm>
            <a:prstGeom prst="line">
              <a:avLst/>
            </a:prstGeom>
            <a:noFill/>
            <a:ln w="76200">
              <a:solidFill>
                <a:srgbClr val="80008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43" name="Freeform 15"/>
            <p:cNvSpPr>
              <a:spLocks/>
            </p:cNvSpPr>
            <p:nvPr/>
          </p:nvSpPr>
          <p:spPr bwMode="auto">
            <a:xfrm>
              <a:off x="1806" y="1621"/>
              <a:ext cx="713" cy="2333"/>
            </a:xfrm>
            <a:custGeom>
              <a:avLst/>
              <a:gdLst>
                <a:gd name="T0" fmla="*/ 313 w 713"/>
                <a:gd name="T1" fmla="*/ 2333 h 2333"/>
                <a:gd name="T2" fmla="*/ 313 w 713"/>
                <a:gd name="T3" fmla="*/ 2245 h 2333"/>
                <a:gd name="T4" fmla="*/ 420 w 713"/>
                <a:gd name="T5" fmla="*/ 1972 h 2333"/>
                <a:gd name="T6" fmla="*/ 469 w 713"/>
                <a:gd name="T7" fmla="*/ 1542 h 2333"/>
                <a:gd name="T8" fmla="*/ 518 w 713"/>
                <a:gd name="T9" fmla="*/ 1454 h 2333"/>
                <a:gd name="T10" fmla="*/ 566 w 713"/>
                <a:gd name="T11" fmla="*/ 1279 h 2333"/>
                <a:gd name="T12" fmla="*/ 605 w 713"/>
                <a:gd name="T13" fmla="*/ 1191 h 2333"/>
                <a:gd name="T14" fmla="*/ 625 w 713"/>
                <a:gd name="T15" fmla="*/ 1122 h 2333"/>
                <a:gd name="T16" fmla="*/ 664 w 713"/>
                <a:gd name="T17" fmla="*/ 1064 h 2333"/>
                <a:gd name="T18" fmla="*/ 703 w 713"/>
                <a:gd name="T19" fmla="*/ 937 h 2333"/>
                <a:gd name="T20" fmla="*/ 713 w 713"/>
                <a:gd name="T21" fmla="*/ 908 h 2333"/>
                <a:gd name="T22" fmla="*/ 683 w 713"/>
                <a:gd name="T23" fmla="*/ 556 h 2333"/>
                <a:gd name="T24" fmla="*/ 664 w 713"/>
                <a:gd name="T25" fmla="*/ 449 h 2333"/>
                <a:gd name="T26" fmla="*/ 644 w 713"/>
                <a:gd name="T27" fmla="*/ 390 h 2333"/>
                <a:gd name="T28" fmla="*/ 635 w 713"/>
                <a:gd name="T29" fmla="*/ 322 h 2333"/>
                <a:gd name="T30" fmla="*/ 586 w 713"/>
                <a:gd name="T31" fmla="*/ 175 h 2333"/>
                <a:gd name="T32" fmla="*/ 576 w 713"/>
                <a:gd name="T33" fmla="*/ 146 h 2333"/>
                <a:gd name="T34" fmla="*/ 547 w 713"/>
                <a:gd name="T35" fmla="*/ 127 h 2333"/>
                <a:gd name="T36" fmla="*/ 469 w 713"/>
                <a:gd name="T37" fmla="*/ 78 h 2333"/>
                <a:gd name="T38" fmla="*/ 439 w 713"/>
                <a:gd name="T39" fmla="*/ 68 h 2333"/>
                <a:gd name="T40" fmla="*/ 410 w 713"/>
                <a:gd name="T41" fmla="*/ 58 h 2333"/>
                <a:gd name="T42" fmla="*/ 332 w 713"/>
                <a:gd name="T43" fmla="*/ 0 h 2333"/>
                <a:gd name="T44" fmla="*/ 68 w 713"/>
                <a:gd name="T45" fmla="*/ 9 h 2333"/>
                <a:gd name="T46" fmla="*/ 39 w 713"/>
                <a:gd name="T47" fmla="*/ 19 h 2333"/>
                <a:gd name="T48" fmla="*/ 0 w 713"/>
                <a:gd name="T49" fmla="*/ 78 h 2333"/>
                <a:gd name="T50" fmla="*/ 107 w 713"/>
                <a:gd name="T51" fmla="*/ 449 h 2333"/>
                <a:gd name="T52" fmla="*/ 166 w 713"/>
                <a:gd name="T53" fmla="*/ 537 h 2333"/>
                <a:gd name="T54" fmla="*/ 186 w 713"/>
                <a:gd name="T55" fmla="*/ 595 h 2333"/>
                <a:gd name="T56" fmla="*/ 225 w 713"/>
                <a:gd name="T57" fmla="*/ 654 h 2333"/>
                <a:gd name="T58" fmla="*/ 244 w 713"/>
                <a:gd name="T59" fmla="*/ 712 h 2333"/>
                <a:gd name="T60" fmla="*/ 254 w 713"/>
                <a:gd name="T61" fmla="*/ 742 h 2333"/>
                <a:gd name="T62" fmla="*/ 264 w 713"/>
                <a:gd name="T63" fmla="*/ 1357 h 2333"/>
                <a:gd name="T64" fmla="*/ 215 w 713"/>
                <a:gd name="T65" fmla="*/ 1484 h 2333"/>
                <a:gd name="T66" fmla="*/ 186 w 713"/>
                <a:gd name="T67" fmla="*/ 1669 h 2333"/>
                <a:gd name="T68" fmla="*/ 137 w 713"/>
                <a:gd name="T69" fmla="*/ 1728 h 2333"/>
                <a:gd name="T70" fmla="*/ 98 w 713"/>
                <a:gd name="T71" fmla="*/ 1864 h 2333"/>
                <a:gd name="T72" fmla="*/ 137 w 713"/>
                <a:gd name="T73" fmla="*/ 2030 h 2333"/>
                <a:gd name="T74" fmla="*/ 205 w 713"/>
                <a:gd name="T75" fmla="*/ 2235 h 2333"/>
                <a:gd name="T76" fmla="*/ 225 w 713"/>
                <a:gd name="T77" fmla="*/ 2294 h 2333"/>
                <a:gd name="T78" fmla="*/ 254 w 713"/>
                <a:gd name="T79" fmla="*/ 2313 h 2333"/>
                <a:gd name="T80" fmla="*/ 313 w 713"/>
                <a:gd name="T81" fmla="*/ 2333 h 233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13"/>
                <a:gd name="T124" fmla="*/ 0 h 2333"/>
                <a:gd name="T125" fmla="*/ 713 w 713"/>
                <a:gd name="T126" fmla="*/ 2333 h 233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13" h="2333">
                  <a:moveTo>
                    <a:pt x="313" y="2333"/>
                  </a:moveTo>
                  <a:cubicBezTo>
                    <a:pt x="289" y="2263"/>
                    <a:pt x="281" y="2291"/>
                    <a:pt x="313" y="2245"/>
                  </a:cubicBezTo>
                  <a:cubicBezTo>
                    <a:pt x="336" y="2150"/>
                    <a:pt x="349" y="2043"/>
                    <a:pt x="420" y="1972"/>
                  </a:cubicBezTo>
                  <a:cubicBezTo>
                    <a:pt x="466" y="1833"/>
                    <a:pt x="378" y="1674"/>
                    <a:pt x="469" y="1542"/>
                  </a:cubicBezTo>
                  <a:cubicBezTo>
                    <a:pt x="479" y="1510"/>
                    <a:pt x="518" y="1454"/>
                    <a:pt x="518" y="1454"/>
                  </a:cubicBezTo>
                  <a:cubicBezTo>
                    <a:pt x="536" y="1398"/>
                    <a:pt x="543" y="1333"/>
                    <a:pt x="566" y="1279"/>
                  </a:cubicBezTo>
                  <a:cubicBezTo>
                    <a:pt x="579" y="1248"/>
                    <a:pt x="596" y="1225"/>
                    <a:pt x="605" y="1191"/>
                  </a:cubicBezTo>
                  <a:cubicBezTo>
                    <a:pt x="608" y="1182"/>
                    <a:pt x="619" y="1134"/>
                    <a:pt x="625" y="1122"/>
                  </a:cubicBezTo>
                  <a:cubicBezTo>
                    <a:pt x="636" y="1102"/>
                    <a:pt x="664" y="1064"/>
                    <a:pt x="664" y="1064"/>
                  </a:cubicBezTo>
                  <a:cubicBezTo>
                    <a:pt x="675" y="1020"/>
                    <a:pt x="688" y="980"/>
                    <a:pt x="703" y="937"/>
                  </a:cubicBezTo>
                  <a:cubicBezTo>
                    <a:pt x="706" y="927"/>
                    <a:pt x="713" y="908"/>
                    <a:pt x="713" y="908"/>
                  </a:cubicBezTo>
                  <a:cubicBezTo>
                    <a:pt x="707" y="760"/>
                    <a:pt x="706" y="683"/>
                    <a:pt x="683" y="556"/>
                  </a:cubicBezTo>
                  <a:cubicBezTo>
                    <a:pt x="677" y="520"/>
                    <a:pt x="672" y="484"/>
                    <a:pt x="664" y="449"/>
                  </a:cubicBezTo>
                  <a:cubicBezTo>
                    <a:pt x="659" y="429"/>
                    <a:pt x="644" y="390"/>
                    <a:pt x="644" y="390"/>
                  </a:cubicBezTo>
                  <a:cubicBezTo>
                    <a:pt x="641" y="367"/>
                    <a:pt x="640" y="344"/>
                    <a:pt x="635" y="322"/>
                  </a:cubicBezTo>
                  <a:cubicBezTo>
                    <a:pt x="624" y="276"/>
                    <a:pt x="601" y="221"/>
                    <a:pt x="586" y="175"/>
                  </a:cubicBezTo>
                  <a:cubicBezTo>
                    <a:pt x="583" y="165"/>
                    <a:pt x="585" y="152"/>
                    <a:pt x="576" y="146"/>
                  </a:cubicBezTo>
                  <a:cubicBezTo>
                    <a:pt x="566" y="140"/>
                    <a:pt x="557" y="133"/>
                    <a:pt x="547" y="127"/>
                  </a:cubicBezTo>
                  <a:cubicBezTo>
                    <a:pt x="516" y="80"/>
                    <a:pt x="539" y="101"/>
                    <a:pt x="469" y="78"/>
                  </a:cubicBezTo>
                  <a:cubicBezTo>
                    <a:pt x="459" y="75"/>
                    <a:pt x="449" y="71"/>
                    <a:pt x="439" y="68"/>
                  </a:cubicBezTo>
                  <a:cubicBezTo>
                    <a:pt x="429" y="65"/>
                    <a:pt x="410" y="58"/>
                    <a:pt x="410" y="58"/>
                  </a:cubicBezTo>
                  <a:cubicBezTo>
                    <a:pt x="384" y="19"/>
                    <a:pt x="370" y="25"/>
                    <a:pt x="332" y="0"/>
                  </a:cubicBezTo>
                  <a:cubicBezTo>
                    <a:pt x="244" y="3"/>
                    <a:pt x="156" y="3"/>
                    <a:pt x="68" y="9"/>
                  </a:cubicBezTo>
                  <a:cubicBezTo>
                    <a:pt x="58" y="10"/>
                    <a:pt x="46" y="12"/>
                    <a:pt x="39" y="19"/>
                  </a:cubicBezTo>
                  <a:cubicBezTo>
                    <a:pt x="22" y="36"/>
                    <a:pt x="16" y="61"/>
                    <a:pt x="0" y="78"/>
                  </a:cubicBezTo>
                  <a:cubicBezTo>
                    <a:pt x="10" y="254"/>
                    <a:pt x="6" y="320"/>
                    <a:pt x="107" y="449"/>
                  </a:cubicBezTo>
                  <a:cubicBezTo>
                    <a:pt x="127" y="474"/>
                    <a:pt x="148" y="509"/>
                    <a:pt x="166" y="537"/>
                  </a:cubicBezTo>
                  <a:cubicBezTo>
                    <a:pt x="177" y="554"/>
                    <a:pt x="175" y="578"/>
                    <a:pt x="186" y="595"/>
                  </a:cubicBezTo>
                  <a:cubicBezTo>
                    <a:pt x="199" y="615"/>
                    <a:pt x="225" y="654"/>
                    <a:pt x="225" y="654"/>
                  </a:cubicBezTo>
                  <a:cubicBezTo>
                    <a:pt x="231" y="673"/>
                    <a:pt x="238" y="693"/>
                    <a:pt x="244" y="712"/>
                  </a:cubicBezTo>
                  <a:cubicBezTo>
                    <a:pt x="247" y="722"/>
                    <a:pt x="254" y="742"/>
                    <a:pt x="254" y="742"/>
                  </a:cubicBezTo>
                  <a:cubicBezTo>
                    <a:pt x="281" y="950"/>
                    <a:pt x="273" y="1142"/>
                    <a:pt x="264" y="1357"/>
                  </a:cubicBezTo>
                  <a:cubicBezTo>
                    <a:pt x="262" y="1404"/>
                    <a:pt x="229" y="1441"/>
                    <a:pt x="215" y="1484"/>
                  </a:cubicBezTo>
                  <a:cubicBezTo>
                    <a:pt x="203" y="1631"/>
                    <a:pt x="218" y="1570"/>
                    <a:pt x="186" y="1669"/>
                  </a:cubicBezTo>
                  <a:cubicBezTo>
                    <a:pt x="178" y="1693"/>
                    <a:pt x="147" y="1705"/>
                    <a:pt x="137" y="1728"/>
                  </a:cubicBezTo>
                  <a:cubicBezTo>
                    <a:pt x="117" y="1773"/>
                    <a:pt x="107" y="1817"/>
                    <a:pt x="98" y="1864"/>
                  </a:cubicBezTo>
                  <a:cubicBezTo>
                    <a:pt x="105" y="1946"/>
                    <a:pt x="97" y="1972"/>
                    <a:pt x="137" y="2030"/>
                  </a:cubicBezTo>
                  <a:cubicBezTo>
                    <a:pt x="159" y="2099"/>
                    <a:pt x="182" y="2167"/>
                    <a:pt x="205" y="2235"/>
                  </a:cubicBezTo>
                  <a:cubicBezTo>
                    <a:pt x="212" y="2255"/>
                    <a:pt x="208" y="2283"/>
                    <a:pt x="225" y="2294"/>
                  </a:cubicBezTo>
                  <a:cubicBezTo>
                    <a:pt x="235" y="2300"/>
                    <a:pt x="243" y="2308"/>
                    <a:pt x="254" y="2313"/>
                  </a:cubicBezTo>
                  <a:cubicBezTo>
                    <a:pt x="273" y="2321"/>
                    <a:pt x="313" y="2333"/>
                    <a:pt x="313" y="2333"/>
                  </a:cubicBezTo>
                  <a:close/>
                </a:path>
              </a:pathLst>
            </a:custGeom>
            <a:noFill/>
            <a:ln w="57150">
              <a:solidFill>
                <a:srgbClr val="80008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644525" y="2122488"/>
            <a:ext cx="7893050" cy="4294187"/>
            <a:chOff x="406" y="1337"/>
            <a:chExt cx="4972" cy="2705"/>
          </a:xfrm>
        </p:grpSpPr>
        <p:sp>
          <p:nvSpPr>
            <p:cNvPr id="22541" name="Line 13"/>
            <p:cNvSpPr>
              <a:spLocks noChangeShapeType="1"/>
            </p:cNvSpPr>
            <p:nvPr/>
          </p:nvSpPr>
          <p:spPr bwMode="auto">
            <a:xfrm>
              <a:off x="3120" y="3576"/>
              <a:ext cx="288" cy="0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40" name="Text Box 12"/>
            <p:cNvSpPr txBox="1">
              <a:spLocks noChangeArrowheads="1"/>
            </p:cNvSpPr>
            <p:nvPr/>
          </p:nvSpPr>
          <p:spPr bwMode="auto">
            <a:xfrm>
              <a:off x="3504" y="3429"/>
              <a:ext cx="1874" cy="29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t" hangingPunct="0">
                <a:spcBef>
                  <a:spcPct val="50000"/>
                </a:spcBef>
                <a:defRPr/>
              </a:pPr>
              <a:r>
                <a:rPr lang="en-US" sz="2400" b="1" dirty="0" err="1">
                  <a:latin typeface="Garamond" pitchFamily="-112" charset="0"/>
                  <a:ea typeface="+mn-ea"/>
                  <a:cs typeface="+mn-cs"/>
                </a:rPr>
                <a:t>Hasmonean</a:t>
              </a:r>
              <a:r>
                <a:rPr lang="en-US" sz="2400" b="1" dirty="0">
                  <a:latin typeface="Garamond" pitchFamily="-112" charset="0"/>
                  <a:ea typeface="+mn-ea"/>
                  <a:cs typeface="+mn-cs"/>
                </a:rPr>
                <a:t> (100 TC)</a:t>
              </a:r>
            </a:p>
          </p:txBody>
        </p:sp>
        <p:sp>
          <p:nvSpPr>
            <p:cNvPr id="22539" name="Freeform 11"/>
            <p:cNvSpPr>
              <a:spLocks/>
            </p:cNvSpPr>
            <p:nvPr/>
          </p:nvSpPr>
          <p:spPr bwMode="auto">
            <a:xfrm>
              <a:off x="406" y="1337"/>
              <a:ext cx="1498" cy="2705"/>
            </a:xfrm>
            <a:custGeom>
              <a:avLst/>
              <a:gdLst>
                <a:gd name="T0" fmla="*/ 1498 w 1498"/>
                <a:gd name="T1" fmla="*/ 127 h 2705"/>
                <a:gd name="T2" fmla="*/ 1468 w 1498"/>
                <a:gd name="T3" fmla="*/ 10 h 2705"/>
                <a:gd name="T4" fmla="*/ 1439 w 1498"/>
                <a:gd name="T5" fmla="*/ 0 h 2705"/>
                <a:gd name="T6" fmla="*/ 1283 w 1498"/>
                <a:gd name="T7" fmla="*/ 30 h 2705"/>
                <a:gd name="T8" fmla="*/ 1322 w 1498"/>
                <a:gd name="T9" fmla="*/ 206 h 2705"/>
                <a:gd name="T10" fmla="*/ 1342 w 1498"/>
                <a:gd name="T11" fmla="*/ 352 h 2705"/>
                <a:gd name="T12" fmla="*/ 1371 w 1498"/>
                <a:gd name="T13" fmla="*/ 411 h 2705"/>
                <a:gd name="T14" fmla="*/ 1381 w 1498"/>
                <a:gd name="T15" fmla="*/ 821 h 2705"/>
                <a:gd name="T16" fmla="*/ 1390 w 1498"/>
                <a:gd name="T17" fmla="*/ 860 h 2705"/>
                <a:gd name="T18" fmla="*/ 1371 w 1498"/>
                <a:gd name="T19" fmla="*/ 830 h 2705"/>
                <a:gd name="T20" fmla="*/ 1312 w 1498"/>
                <a:gd name="T21" fmla="*/ 811 h 2705"/>
                <a:gd name="T22" fmla="*/ 1234 w 1498"/>
                <a:gd name="T23" fmla="*/ 821 h 2705"/>
                <a:gd name="T24" fmla="*/ 1176 w 1498"/>
                <a:gd name="T25" fmla="*/ 860 h 2705"/>
                <a:gd name="T26" fmla="*/ 1019 w 1498"/>
                <a:gd name="T27" fmla="*/ 928 h 2705"/>
                <a:gd name="T28" fmla="*/ 1000 w 1498"/>
                <a:gd name="T29" fmla="*/ 957 h 2705"/>
                <a:gd name="T30" fmla="*/ 971 w 1498"/>
                <a:gd name="T31" fmla="*/ 977 h 2705"/>
                <a:gd name="T32" fmla="*/ 931 w 1498"/>
                <a:gd name="T33" fmla="*/ 1035 h 2705"/>
                <a:gd name="T34" fmla="*/ 922 w 1498"/>
                <a:gd name="T35" fmla="*/ 1006 h 2705"/>
                <a:gd name="T36" fmla="*/ 834 w 1498"/>
                <a:gd name="T37" fmla="*/ 1035 h 2705"/>
                <a:gd name="T38" fmla="*/ 639 w 1498"/>
                <a:gd name="T39" fmla="*/ 1074 h 2705"/>
                <a:gd name="T40" fmla="*/ 541 w 1498"/>
                <a:gd name="T41" fmla="*/ 1084 h 2705"/>
                <a:gd name="T42" fmla="*/ 346 w 1498"/>
                <a:gd name="T43" fmla="*/ 1143 h 2705"/>
                <a:gd name="T44" fmla="*/ 238 w 1498"/>
                <a:gd name="T45" fmla="*/ 1182 h 2705"/>
                <a:gd name="T46" fmla="*/ 190 w 1498"/>
                <a:gd name="T47" fmla="*/ 1231 h 2705"/>
                <a:gd name="T48" fmla="*/ 111 w 1498"/>
                <a:gd name="T49" fmla="*/ 1289 h 2705"/>
                <a:gd name="T50" fmla="*/ 72 w 1498"/>
                <a:gd name="T51" fmla="*/ 1377 h 2705"/>
                <a:gd name="T52" fmla="*/ 53 w 1498"/>
                <a:gd name="T53" fmla="*/ 1436 h 2705"/>
                <a:gd name="T54" fmla="*/ 43 w 1498"/>
                <a:gd name="T55" fmla="*/ 1465 h 2705"/>
                <a:gd name="T56" fmla="*/ 111 w 1498"/>
                <a:gd name="T57" fmla="*/ 2256 h 2705"/>
                <a:gd name="T58" fmla="*/ 121 w 1498"/>
                <a:gd name="T59" fmla="*/ 2412 h 2705"/>
                <a:gd name="T60" fmla="*/ 150 w 1498"/>
                <a:gd name="T61" fmla="*/ 2480 h 2705"/>
                <a:gd name="T62" fmla="*/ 248 w 1498"/>
                <a:gd name="T63" fmla="*/ 2656 h 2705"/>
                <a:gd name="T64" fmla="*/ 512 w 1498"/>
                <a:gd name="T65" fmla="*/ 2705 h 2705"/>
                <a:gd name="T66" fmla="*/ 853 w 1498"/>
                <a:gd name="T67" fmla="*/ 2666 h 2705"/>
                <a:gd name="T68" fmla="*/ 1185 w 1498"/>
                <a:gd name="T69" fmla="*/ 2675 h 27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8"/>
                <a:gd name="T106" fmla="*/ 0 h 2705"/>
                <a:gd name="T107" fmla="*/ 1498 w 1498"/>
                <a:gd name="T108" fmla="*/ 2705 h 27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8" h="2705">
                  <a:moveTo>
                    <a:pt x="1498" y="127"/>
                  </a:moveTo>
                  <a:cubicBezTo>
                    <a:pt x="1494" y="113"/>
                    <a:pt x="1472" y="16"/>
                    <a:pt x="1468" y="10"/>
                  </a:cubicBezTo>
                  <a:cubicBezTo>
                    <a:pt x="1462" y="1"/>
                    <a:pt x="1449" y="3"/>
                    <a:pt x="1439" y="0"/>
                  </a:cubicBezTo>
                  <a:cubicBezTo>
                    <a:pt x="1385" y="8"/>
                    <a:pt x="1337" y="21"/>
                    <a:pt x="1283" y="30"/>
                  </a:cubicBezTo>
                  <a:cubicBezTo>
                    <a:pt x="1294" y="94"/>
                    <a:pt x="1302" y="146"/>
                    <a:pt x="1322" y="206"/>
                  </a:cubicBezTo>
                  <a:cubicBezTo>
                    <a:pt x="1324" y="226"/>
                    <a:pt x="1327" y="316"/>
                    <a:pt x="1342" y="352"/>
                  </a:cubicBezTo>
                  <a:cubicBezTo>
                    <a:pt x="1398" y="483"/>
                    <a:pt x="1329" y="285"/>
                    <a:pt x="1371" y="411"/>
                  </a:cubicBezTo>
                  <a:cubicBezTo>
                    <a:pt x="1374" y="548"/>
                    <a:pt x="1375" y="684"/>
                    <a:pt x="1381" y="821"/>
                  </a:cubicBezTo>
                  <a:cubicBezTo>
                    <a:pt x="1382" y="834"/>
                    <a:pt x="1400" y="851"/>
                    <a:pt x="1390" y="860"/>
                  </a:cubicBezTo>
                  <a:cubicBezTo>
                    <a:pt x="1381" y="868"/>
                    <a:pt x="1381" y="836"/>
                    <a:pt x="1371" y="830"/>
                  </a:cubicBezTo>
                  <a:cubicBezTo>
                    <a:pt x="1354" y="819"/>
                    <a:pt x="1312" y="811"/>
                    <a:pt x="1312" y="811"/>
                  </a:cubicBezTo>
                  <a:cubicBezTo>
                    <a:pt x="1286" y="814"/>
                    <a:pt x="1259" y="812"/>
                    <a:pt x="1234" y="821"/>
                  </a:cubicBezTo>
                  <a:cubicBezTo>
                    <a:pt x="1212" y="829"/>
                    <a:pt x="1196" y="849"/>
                    <a:pt x="1176" y="860"/>
                  </a:cubicBezTo>
                  <a:cubicBezTo>
                    <a:pt x="1127" y="887"/>
                    <a:pt x="1072" y="910"/>
                    <a:pt x="1019" y="928"/>
                  </a:cubicBezTo>
                  <a:cubicBezTo>
                    <a:pt x="1013" y="938"/>
                    <a:pt x="1008" y="949"/>
                    <a:pt x="1000" y="957"/>
                  </a:cubicBezTo>
                  <a:cubicBezTo>
                    <a:pt x="992" y="965"/>
                    <a:pt x="977" y="967"/>
                    <a:pt x="971" y="977"/>
                  </a:cubicBezTo>
                  <a:cubicBezTo>
                    <a:pt x="923" y="1050"/>
                    <a:pt x="1003" y="989"/>
                    <a:pt x="931" y="1035"/>
                  </a:cubicBezTo>
                  <a:cubicBezTo>
                    <a:pt x="928" y="1025"/>
                    <a:pt x="932" y="1009"/>
                    <a:pt x="922" y="1006"/>
                  </a:cubicBezTo>
                  <a:cubicBezTo>
                    <a:pt x="866" y="990"/>
                    <a:pt x="871" y="1021"/>
                    <a:pt x="834" y="1035"/>
                  </a:cubicBezTo>
                  <a:cubicBezTo>
                    <a:pt x="771" y="1059"/>
                    <a:pt x="706" y="1067"/>
                    <a:pt x="639" y="1074"/>
                  </a:cubicBezTo>
                  <a:cubicBezTo>
                    <a:pt x="599" y="1084"/>
                    <a:pt x="580" y="1097"/>
                    <a:pt x="541" y="1084"/>
                  </a:cubicBezTo>
                  <a:cubicBezTo>
                    <a:pt x="475" y="1098"/>
                    <a:pt x="412" y="1131"/>
                    <a:pt x="346" y="1143"/>
                  </a:cubicBezTo>
                  <a:cubicBezTo>
                    <a:pt x="300" y="1151"/>
                    <a:pt x="276" y="1157"/>
                    <a:pt x="238" y="1182"/>
                  </a:cubicBezTo>
                  <a:cubicBezTo>
                    <a:pt x="190" y="1255"/>
                    <a:pt x="251" y="1170"/>
                    <a:pt x="190" y="1231"/>
                  </a:cubicBezTo>
                  <a:cubicBezTo>
                    <a:pt x="157" y="1264"/>
                    <a:pt x="160" y="1273"/>
                    <a:pt x="111" y="1289"/>
                  </a:cubicBezTo>
                  <a:cubicBezTo>
                    <a:pt x="101" y="1321"/>
                    <a:pt x="83" y="1345"/>
                    <a:pt x="72" y="1377"/>
                  </a:cubicBezTo>
                  <a:cubicBezTo>
                    <a:pt x="66" y="1397"/>
                    <a:pt x="59" y="1416"/>
                    <a:pt x="53" y="1436"/>
                  </a:cubicBezTo>
                  <a:cubicBezTo>
                    <a:pt x="50" y="1446"/>
                    <a:pt x="43" y="1465"/>
                    <a:pt x="43" y="1465"/>
                  </a:cubicBezTo>
                  <a:cubicBezTo>
                    <a:pt x="57" y="2365"/>
                    <a:pt x="0" y="1884"/>
                    <a:pt x="111" y="2256"/>
                  </a:cubicBezTo>
                  <a:cubicBezTo>
                    <a:pt x="114" y="2308"/>
                    <a:pt x="116" y="2360"/>
                    <a:pt x="121" y="2412"/>
                  </a:cubicBezTo>
                  <a:cubicBezTo>
                    <a:pt x="127" y="2469"/>
                    <a:pt x="130" y="2434"/>
                    <a:pt x="150" y="2480"/>
                  </a:cubicBezTo>
                  <a:cubicBezTo>
                    <a:pt x="177" y="2542"/>
                    <a:pt x="186" y="2614"/>
                    <a:pt x="248" y="2656"/>
                  </a:cubicBezTo>
                  <a:cubicBezTo>
                    <a:pt x="303" y="2693"/>
                    <a:pt x="447" y="2697"/>
                    <a:pt x="512" y="2705"/>
                  </a:cubicBezTo>
                  <a:cubicBezTo>
                    <a:pt x="624" y="2698"/>
                    <a:pt x="745" y="2700"/>
                    <a:pt x="853" y="2666"/>
                  </a:cubicBezTo>
                  <a:cubicBezTo>
                    <a:pt x="959" y="2595"/>
                    <a:pt x="1076" y="2675"/>
                    <a:pt x="1185" y="2675"/>
                  </a:cubicBezTo>
                </a:path>
              </a:pathLst>
            </a:custGeom>
            <a:noFill/>
            <a:ln w="57150">
              <a:solidFill>
                <a:srgbClr val="6633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0" y="914400"/>
            <a:ext cx="7764463" cy="5795963"/>
            <a:chOff x="0" y="576"/>
            <a:chExt cx="4891" cy="3651"/>
          </a:xfrm>
        </p:grpSpPr>
        <p:sp>
          <p:nvSpPr>
            <p:cNvPr id="22537" name="Line 9"/>
            <p:cNvSpPr>
              <a:spLocks noChangeShapeType="1"/>
            </p:cNvSpPr>
            <p:nvPr/>
          </p:nvSpPr>
          <p:spPr bwMode="auto">
            <a:xfrm>
              <a:off x="3120" y="4080"/>
              <a:ext cx="288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36" name="Text Box 8"/>
            <p:cNvSpPr txBox="1">
              <a:spLocks noChangeArrowheads="1"/>
            </p:cNvSpPr>
            <p:nvPr/>
          </p:nvSpPr>
          <p:spPr bwMode="auto">
            <a:xfrm>
              <a:off x="3504" y="3936"/>
              <a:ext cx="1387" cy="29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t" hangingPunct="0">
                <a:spcBef>
                  <a:spcPct val="50000"/>
                </a:spcBef>
                <a:defRPr/>
              </a:pPr>
              <a:r>
                <a:rPr lang="en-US" sz="2400" b="1" dirty="0" err="1">
                  <a:latin typeface="Garamond" pitchFamily="-112" charset="0"/>
                  <a:ea typeface="+mn-ea"/>
                  <a:cs typeface="+mn-cs"/>
                </a:rPr>
                <a:t>Bức</a:t>
              </a:r>
              <a:r>
                <a:rPr lang="en-US" sz="2400" b="1" dirty="0">
                  <a:latin typeface="Garamond" pitchFamily="-112" charset="0"/>
                  <a:ea typeface="+mn-ea"/>
                  <a:cs typeface="+mn-cs"/>
                </a:rPr>
                <a:t> </a:t>
              </a:r>
              <a:r>
                <a:rPr lang="en-US" sz="2400" b="1" dirty="0" err="1">
                  <a:latin typeface="Garamond" pitchFamily="-112" charset="0"/>
                  <a:ea typeface="+mn-ea"/>
                  <a:cs typeface="+mn-cs"/>
                </a:rPr>
                <a:t>tường</a:t>
              </a:r>
              <a:r>
                <a:rPr lang="en-US" sz="2400" b="1" dirty="0">
                  <a:latin typeface="Garamond" pitchFamily="-112" charset="0"/>
                  <a:ea typeface="+mn-ea"/>
                  <a:cs typeface="+mn-cs"/>
                </a:rPr>
                <a:t> </a:t>
              </a:r>
              <a:r>
                <a:rPr lang="en-US" sz="2400" b="1" dirty="0" err="1">
                  <a:latin typeface="Garamond" pitchFamily="-112" charset="0"/>
                  <a:ea typeface="+mn-ea"/>
                  <a:cs typeface="+mn-cs"/>
                </a:rPr>
                <a:t>Mới</a:t>
              </a:r>
              <a:endParaRPr lang="en-US" sz="2400" b="1" dirty="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2535" name="Freeform 7"/>
            <p:cNvSpPr>
              <a:spLocks/>
            </p:cNvSpPr>
            <p:nvPr/>
          </p:nvSpPr>
          <p:spPr bwMode="auto">
            <a:xfrm>
              <a:off x="0" y="576"/>
              <a:ext cx="2544" cy="3566"/>
            </a:xfrm>
            <a:custGeom>
              <a:avLst/>
              <a:gdLst>
                <a:gd name="T0" fmla="*/ 2390 w 2544"/>
                <a:gd name="T1" fmla="*/ 230 h 3566"/>
                <a:gd name="T2" fmla="*/ 2333 w 2544"/>
                <a:gd name="T3" fmla="*/ 0 h 3566"/>
                <a:gd name="T4" fmla="*/ 2016 w 2544"/>
                <a:gd name="T5" fmla="*/ 67 h 3566"/>
                <a:gd name="T6" fmla="*/ 1747 w 2544"/>
                <a:gd name="T7" fmla="*/ 154 h 3566"/>
                <a:gd name="T8" fmla="*/ 1613 w 2544"/>
                <a:gd name="T9" fmla="*/ 211 h 3566"/>
                <a:gd name="T10" fmla="*/ 1392 w 2544"/>
                <a:gd name="T11" fmla="*/ 298 h 3566"/>
                <a:gd name="T12" fmla="*/ 1046 w 2544"/>
                <a:gd name="T13" fmla="*/ 432 h 3566"/>
                <a:gd name="T14" fmla="*/ 941 w 2544"/>
                <a:gd name="T15" fmla="*/ 566 h 3566"/>
                <a:gd name="T16" fmla="*/ 816 w 2544"/>
                <a:gd name="T17" fmla="*/ 643 h 3566"/>
                <a:gd name="T18" fmla="*/ 643 w 2544"/>
                <a:gd name="T19" fmla="*/ 845 h 3566"/>
                <a:gd name="T20" fmla="*/ 480 w 2544"/>
                <a:gd name="T21" fmla="*/ 989 h 3566"/>
                <a:gd name="T22" fmla="*/ 250 w 2544"/>
                <a:gd name="T23" fmla="*/ 1056 h 3566"/>
                <a:gd name="T24" fmla="*/ 0 w 2544"/>
                <a:gd name="T25" fmla="*/ 1171 h 3566"/>
                <a:gd name="T26" fmla="*/ 115 w 2544"/>
                <a:gd name="T27" fmla="*/ 1450 h 3566"/>
                <a:gd name="T28" fmla="*/ 173 w 2544"/>
                <a:gd name="T29" fmla="*/ 1517 h 3566"/>
                <a:gd name="T30" fmla="*/ 374 w 2544"/>
                <a:gd name="T31" fmla="*/ 1680 h 3566"/>
                <a:gd name="T32" fmla="*/ 518 w 2544"/>
                <a:gd name="T33" fmla="*/ 1930 h 3566"/>
                <a:gd name="T34" fmla="*/ 461 w 2544"/>
                <a:gd name="T35" fmla="*/ 2150 h 3566"/>
                <a:gd name="T36" fmla="*/ 490 w 2544"/>
                <a:gd name="T37" fmla="*/ 2726 h 3566"/>
                <a:gd name="T38" fmla="*/ 566 w 2544"/>
                <a:gd name="T39" fmla="*/ 3283 h 3566"/>
                <a:gd name="T40" fmla="*/ 653 w 2544"/>
                <a:gd name="T41" fmla="*/ 3360 h 3566"/>
                <a:gd name="T42" fmla="*/ 768 w 2544"/>
                <a:gd name="T43" fmla="*/ 3437 h 3566"/>
                <a:gd name="T44" fmla="*/ 1075 w 2544"/>
                <a:gd name="T45" fmla="*/ 3437 h 3566"/>
                <a:gd name="T46" fmla="*/ 1968 w 2544"/>
                <a:gd name="T47" fmla="*/ 3562 h 3566"/>
                <a:gd name="T48" fmla="*/ 2131 w 2544"/>
                <a:gd name="T49" fmla="*/ 3456 h 3566"/>
                <a:gd name="T50" fmla="*/ 2150 w 2544"/>
                <a:gd name="T51" fmla="*/ 3216 h 3566"/>
                <a:gd name="T52" fmla="*/ 2227 w 2544"/>
                <a:gd name="T53" fmla="*/ 2851 h 3566"/>
                <a:gd name="T54" fmla="*/ 2333 w 2544"/>
                <a:gd name="T55" fmla="*/ 2486 h 3566"/>
                <a:gd name="T56" fmla="*/ 2390 w 2544"/>
                <a:gd name="T57" fmla="*/ 2294 h 3566"/>
                <a:gd name="T58" fmla="*/ 2486 w 2544"/>
                <a:gd name="T59" fmla="*/ 2122 h 3566"/>
                <a:gd name="T60" fmla="*/ 2458 w 2544"/>
                <a:gd name="T61" fmla="*/ 1440 h 3566"/>
                <a:gd name="T62" fmla="*/ 2371 w 2544"/>
                <a:gd name="T63" fmla="*/ 883 h 3566"/>
                <a:gd name="T64" fmla="*/ 2390 w 2544"/>
                <a:gd name="T65" fmla="*/ 864 h 35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44"/>
                <a:gd name="T100" fmla="*/ 0 h 3566"/>
                <a:gd name="T101" fmla="*/ 2544 w 2544"/>
                <a:gd name="T102" fmla="*/ 3566 h 356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44" h="3566">
                  <a:moveTo>
                    <a:pt x="2390" y="864"/>
                  </a:moveTo>
                  <a:cubicBezTo>
                    <a:pt x="2323" y="660"/>
                    <a:pt x="2370" y="440"/>
                    <a:pt x="2390" y="230"/>
                  </a:cubicBezTo>
                  <a:cubicBezTo>
                    <a:pt x="2387" y="192"/>
                    <a:pt x="2386" y="153"/>
                    <a:pt x="2381" y="115"/>
                  </a:cubicBezTo>
                  <a:cubicBezTo>
                    <a:pt x="2377" y="86"/>
                    <a:pt x="2344" y="35"/>
                    <a:pt x="2333" y="0"/>
                  </a:cubicBezTo>
                  <a:cubicBezTo>
                    <a:pt x="2291" y="11"/>
                    <a:pt x="2250" y="25"/>
                    <a:pt x="2208" y="38"/>
                  </a:cubicBezTo>
                  <a:cubicBezTo>
                    <a:pt x="2148" y="57"/>
                    <a:pt x="2078" y="49"/>
                    <a:pt x="2016" y="67"/>
                  </a:cubicBezTo>
                  <a:cubicBezTo>
                    <a:pt x="1969" y="80"/>
                    <a:pt x="1924" y="139"/>
                    <a:pt x="1882" y="144"/>
                  </a:cubicBezTo>
                  <a:cubicBezTo>
                    <a:pt x="1837" y="149"/>
                    <a:pt x="1792" y="151"/>
                    <a:pt x="1747" y="154"/>
                  </a:cubicBezTo>
                  <a:cubicBezTo>
                    <a:pt x="1718" y="163"/>
                    <a:pt x="1690" y="173"/>
                    <a:pt x="1661" y="182"/>
                  </a:cubicBezTo>
                  <a:cubicBezTo>
                    <a:pt x="1618" y="227"/>
                    <a:pt x="1669" y="180"/>
                    <a:pt x="1613" y="211"/>
                  </a:cubicBezTo>
                  <a:cubicBezTo>
                    <a:pt x="1501" y="273"/>
                    <a:pt x="1614" y="236"/>
                    <a:pt x="1478" y="269"/>
                  </a:cubicBezTo>
                  <a:cubicBezTo>
                    <a:pt x="1449" y="276"/>
                    <a:pt x="1422" y="292"/>
                    <a:pt x="1392" y="298"/>
                  </a:cubicBezTo>
                  <a:cubicBezTo>
                    <a:pt x="1298" y="316"/>
                    <a:pt x="1204" y="352"/>
                    <a:pt x="1114" y="384"/>
                  </a:cubicBezTo>
                  <a:cubicBezTo>
                    <a:pt x="1092" y="401"/>
                    <a:pt x="1064" y="411"/>
                    <a:pt x="1046" y="432"/>
                  </a:cubicBezTo>
                  <a:cubicBezTo>
                    <a:pt x="1023" y="458"/>
                    <a:pt x="1013" y="494"/>
                    <a:pt x="989" y="518"/>
                  </a:cubicBezTo>
                  <a:cubicBezTo>
                    <a:pt x="973" y="534"/>
                    <a:pt x="941" y="566"/>
                    <a:pt x="941" y="566"/>
                  </a:cubicBezTo>
                  <a:cubicBezTo>
                    <a:pt x="924" y="615"/>
                    <a:pt x="894" y="617"/>
                    <a:pt x="845" y="634"/>
                  </a:cubicBezTo>
                  <a:cubicBezTo>
                    <a:pt x="835" y="637"/>
                    <a:pt x="816" y="643"/>
                    <a:pt x="816" y="643"/>
                  </a:cubicBezTo>
                  <a:cubicBezTo>
                    <a:pt x="764" y="677"/>
                    <a:pt x="742" y="735"/>
                    <a:pt x="691" y="768"/>
                  </a:cubicBezTo>
                  <a:cubicBezTo>
                    <a:pt x="680" y="802"/>
                    <a:pt x="661" y="814"/>
                    <a:pt x="643" y="845"/>
                  </a:cubicBezTo>
                  <a:cubicBezTo>
                    <a:pt x="617" y="890"/>
                    <a:pt x="609" y="934"/>
                    <a:pt x="557" y="950"/>
                  </a:cubicBezTo>
                  <a:cubicBezTo>
                    <a:pt x="532" y="977"/>
                    <a:pt x="511" y="972"/>
                    <a:pt x="480" y="989"/>
                  </a:cubicBezTo>
                  <a:cubicBezTo>
                    <a:pt x="460" y="1000"/>
                    <a:pt x="441" y="1014"/>
                    <a:pt x="422" y="1027"/>
                  </a:cubicBezTo>
                  <a:cubicBezTo>
                    <a:pt x="352" y="1073"/>
                    <a:pt x="413" y="1045"/>
                    <a:pt x="250" y="1056"/>
                  </a:cubicBezTo>
                  <a:cubicBezTo>
                    <a:pt x="235" y="1070"/>
                    <a:pt x="226" y="1090"/>
                    <a:pt x="211" y="1104"/>
                  </a:cubicBezTo>
                  <a:cubicBezTo>
                    <a:pt x="149" y="1159"/>
                    <a:pt x="79" y="1160"/>
                    <a:pt x="0" y="1171"/>
                  </a:cubicBezTo>
                  <a:cubicBezTo>
                    <a:pt x="11" y="1280"/>
                    <a:pt x="8" y="1322"/>
                    <a:pt x="67" y="1411"/>
                  </a:cubicBezTo>
                  <a:cubicBezTo>
                    <a:pt x="78" y="1428"/>
                    <a:pt x="101" y="1435"/>
                    <a:pt x="115" y="1450"/>
                  </a:cubicBezTo>
                  <a:cubicBezTo>
                    <a:pt x="137" y="1512"/>
                    <a:pt x="107" y="1449"/>
                    <a:pt x="154" y="1488"/>
                  </a:cubicBezTo>
                  <a:cubicBezTo>
                    <a:pt x="163" y="1495"/>
                    <a:pt x="166" y="1508"/>
                    <a:pt x="173" y="1517"/>
                  </a:cubicBezTo>
                  <a:cubicBezTo>
                    <a:pt x="216" y="1569"/>
                    <a:pt x="186" y="1526"/>
                    <a:pt x="230" y="1565"/>
                  </a:cubicBezTo>
                  <a:cubicBezTo>
                    <a:pt x="277" y="1606"/>
                    <a:pt x="314" y="1659"/>
                    <a:pt x="374" y="1680"/>
                  </a:cubicBezTo>
                  <a:cubicBezTo>
                    <a:pt x="397" y="1701"/>
                    <a:pt x="419" y="1707"/>
                    <a:pt x="442" y="1728"/>
                  </a:cubicBezTo>
                  <a:cubicBezTo>
                    <a:pt x="454" y="1816"/>
                    <a:pt x="455" y="1864"/>
                    <a:pt x="518" y="1930"/>
                  </a:cubicBezTo>
                  <a:cubicBezTo>
                    <a:pt x="510" y="1990"/>
                    <a:pt x="499" y="2036"/>
                    <a:pt x="480" y="2093"/>
                  </a:cubicBezTo>
                  <a:cubicBezTo>
                    <a:pt x="474" y="2112"/>
                    <a:pt x="467" y="2131"/>
                    <a:pt x="461" y="2150"/>
                  </a:cubicBezTo>
                  <a:cubicBezTo>
                    <a:pt x="458" y="2160"/>
                    <a:pt x="451" y="2179"/>
                    <a:pt x="451" y="2179"/>
                  </a:cubicBezTo>
                  <a:cubicBezTo>
                    <a:pt x="459" y="2362"/>
                    <a:pt x="473" y="2544"/>
                    <a:pt x="490" y="2726"/>
                  </a:cubicBezTo>
                  <a:cubicBezTo>
                    <a:pt x="495" y="2860"/>
                    <a:pt x="493" y="3001"/>
                    <a:pt x="538" y="3130"/>
                  </a:cubicBezTo>
                  <a:cubicBezTo>
                    <a:pt x="546" y="3181"/>
                    <a:pt x="539" y="3239"/>
                    <a:pt x="566" y="3283"/>
                  </a:cubicBezTo>
                  <a:cubicBezTo>
                    <a:pt x="576" y="3299"/>
                    <a:pt x="594" y="3308"/>
                    <a:pt x="605" y="3322"/>
                  </a:cubicBezTo>
                  <a:cubicBezTo>
                    <a:pt x="635" y="3360"/>
                    <a:pt x="608" y="3345"/>
                    <a:pt x="653" y="3360"/>
                  </a:cubicBezTo>
                  <a:cubicBezTo>
                    <a:pt x="720" y="3427"/>
                    <a:pt x="647" y="3363"/>
                    <a:pt x="710" y="3398"/>
                  </a:cubicBezTo>
                  <a:cubicBezTo>
                    <a:pt x="730" y="3409"/>
                    <a:pt x="768" y="3437"/>
                    <a:pt x="768" y="3437"/>
                  </a:cubicBezTo>
                  <a:cubicBezTo>
                    <a:pt x="803" y="3491"/>
                    <a:pt x="826" y="3474"/>
                    <a:pt x="893" y="3466"/>
                  </a:cubicBezTo>
                  <a:cubicBezTo>
                    <a:pt x="951" y="3446"/>
                    <a:pt x="1014" y="3443"/>
                    <a:pt x="1075" y="3437"/>
                  </a:cubicBezTo>
                  <a:cubicBezTo>
                    <a:pt x="1293" y="3442"/>
                    <a:pt x="1459" y="3419"/>
                    <a:pt x="1651" y="3485"/>
                  </a:cubicBezTo>
                  <a:cubicBezTo>
                    <a:pt x="1731" y="3565"/>
                    <a:pt x="1865" y="3556"/>
                    <a:pt x="1968" y="3562"/>
                  </a:cubicBezTo>
                  <a:cubicBezTo>
                    <a:pt x="2063" y="3555"/>
                    <a:pt x="2094" y="3566"/>
                    <a:pt x="2160" y="3523"/>
                  </a:cubicBezTo>
                  <a:cubicBezTo>
                    <a:pt x="2132" y="3417"/>
                    <a:pt x="2170" y="3546"/>
                    <a:pt x="2131" y="3456"/>
                  </a:cubicBezTo>
                  <a:cubicBezTo>
                    <a:pt x="2123" y="3437"/>
                    <a:pt x="2112" y="3398"/>
                    <a:pt x="2112" y="3398"/>
                  </a:cubicBezTo>
                  <a:cubicBezTo>
                    <a:pt x="2124" y="3337"/>
                    <a:pt x="2139" y="3277"/>
                    <a:pt x="2150" y="3216"/>
                  </a:cubicBezTo>
                  <a:cubicBezTo>
                    <a:pt x="2157" y="3128"/>
                    <a:pt x="2147" y="3063"/>
                    <a:pt x="2218" y="3014"/>
                  </a:cubicBezTo>
                  <a:cubicBezTo>
                    <a:pt x="2255" y="2960"/>
                    <a:pt x="2249" y="2913"/>
                    <a:pt x="2227" y="2851"/>
                  </a:cubicBezTo>
                  <a:cubicBezTo>
                    <a:pt x="2234" y="2753"/>
                    <a:pt x="2232" y="2674"/>
                    <a:pt x="2285" y="2592"/>
                  </a:cubicBezTo>
                  <a:cubicBezTo>
                    <a:pt x="2299" y="2548"/>
                    <a:pt x="2303" y="2518"/>
                    <a:pt x="2333" y="2486"/>
                  </a:cubicBezTo>
                  <a:cubicBezTo>
                    <a:pt x="2351" y="2431"/>
                    <a:pt x="2349" y="2382"/>
                    <a:pt x="2381" y="2333"/>
                  </a:cubicBezTo>
                  <a:cubicBezTo>
                    <a:pt x="2384" y="2320"/>
                    <a:pt x="2384" y="2306"/>
                    <a:pt x="2390" y="2294"/>
                  </a:cubicBezTo>
                  <a:cubicBezTo>
                    <a:pt x="2400" y="2273"/>
                    <a:pt x="2429" y="2237"/>
                    <a:pt x="2429" y="2237"/>
                  </a:cubicBezTo>
                  <a:cubicBezTo>
                    <a:pt x="2442" y="2195"/>
                    <a:pt x="2468" y="2161"/>
                    <a:pt x="2486" y="2122"/>
                  </a:cubicBezTo>
                  <a:cubicBezTo>
                    <a:pt x="2508" y="2073"/>
                    <a:pt x="2514" y="2023"/>
                    <a:pt x="2544" y="1978"/>
                  </a:cubicBezTo>
                  <a:cubicBezTo>
                    <a:pt x="2533" y="1802"/>
                    <a:pt x="2511" y="1610"/>
                    <a:pt x="2458" y="1440"/>
                  </a:cubicBezTo>
                  <a:cubicBezTo>
                    <a:pt x="2447" y="1309"/>
                    <a:pt x="2443" y="1181"/>
                    <a:pt x="2400" y="1056"/>
                  </a:cubicBezTo>
                  <a:cubicBezTo>
                    <a:pt x="2391" y="974"/>
                    <a:pt x="2394" y="958"/>
                    <a:pt x="2371" y="883"/>
                  </a:cubicBezTo>
                  <a:cubicBezTo>
                    <a:pt x="2368" y="873"/>
                    <a:pt x="2355" y="861"/>
                    <a:pt x="2362" y="854"/>
                  </a:cubicBezTo>
                  <a:cubicBezTo>
                    <a:pt x="2369" y="847"/>
                    <a:pt x="2381" y="861"/>
                    <a:pt x="2390" y="864"/>
                  </a:cubicBezTo>
                  <a:close/>
                </a:path>
              </a:pathLst>
            </a:cu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7924800" y="4419600"/>
            <a:ext cx="1447800" cy="990600"/>
            <a:chOff x="4992" y="2784"/>
            <a:chExt cx="912" cy="624"/>
          </a:xfrm>
        </p:grpSpPr>
        <p:sp>
          <p:nvSpPr>
            <p:cNvPr id="22533" name="AutoShape 5"/>
            <p:cNvSpPr>
              <a:spLocks noChangeArrowheads="1"/>
            </p:cNvSpPr>
            <p:nvPr/>
          </p:nvSpPr>
          <p:spPr bwMode="auto">
            <a:xfrm>
              <a:off x="4992" y="2784"/>
              <a:ext cx="912" cy="624"/>
            </a:xfrm>
            <a:prstGeom prst="irregularSeal2">
              <a:avLst/>
            </a:prstGeom>
            <a:solidFill>
              <a:srgbClr val="FF0000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2532" name="Text Box 4"/>
            <p:cNvSpPr txBox="1">
              <a:spLocks noChangeArrowheads="1"/>
            </p:cNvSpPr>
            <p:nvPr/>
          </p:nvSpPr>
          <p:spPr bwMode="auto">
            <a:xfrm>
              <a:off x="5066" y="2976"/>
              <a:ext cx="69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t" hangingPunct="0">
                <a:spcBef>
                  <a:spcPct val="50000"/>
                </a:spcBef>
                <a:defRPr/>
              </a:pPr>
              <a:r>
                <a:rPr lang="en-US" sz="2400" b="1">
                  <a:latin typeface="Garamond" pitchFamily="-112" charset="0"/>
                  <a:ea typeface="+mn-ea"/>
                  <a:cs typeface="+mn-cs"/>
                </a:rPr>
                <a:t>586 BC</a:t>
              </a:r>
            </a:p>
          </p:txBody>
        </p:sp>
      </p:grp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11624" name="Picture 3" descr="Double W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6" r="3033"/>
            <a:stretch>
              <a:fillRect/>
            </a:stretch>
          </p:blipFill>
          <p:spPr bwMode="auto">
            <a:xfrm>
              <a:off x="0" y="0"/>
              <a:ext cx="5672" cy="4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625" name="Picture 4" descr="Double W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50"/>
            <a:stretch>
              <a:fillRect/>
            </a:stretch>
          </p:blipFill>
          <p:spPr bwMode="auto">
            <a:xfrm>
              <a:off x="1879" y="11"/>
              <a:ext cx="3881" cy="4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1173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-228600" y="5638800"/>
            <a:ext cx="5867400" cy="12192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Phía Đông thành David</a:t>
            </a:r>
          </a:p>
        </p:txBody>
      </p:sp>
      <p:sp>
        <p:nvSpPr>
          <p:cNvPr id="391174" name="Oval 6"/>
          <p:cNvSpPr>
            <a:spLocks noChangeArrowheads="1"/>
          </p:cNvSpPr>
          <p:nvPr/>
        </p:nvSpPr>
        <p:spPr bwMode="auto">
          <a:xfrm rot="-1395041">
            <a:off x="762000" y="3124200"/>
            <a:ext cx="7924800" cy="13716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pic>
        <p:nvPicPr>
          <p:cNvPr id="391175" name="Picture 7" descr="Single W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7050"/>
            <a:ext cx="93726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176" name="Rectangle 8"/>
          <p:cNvSpPr>
            <a:spLocks noRot="1" noChangeArrowheads="1"/>
          </p:cNvSpPr>
          <p:nvPr/>
        </p:nvSpPr>
        <p:spPr bwMode="auto">
          <a:xfrm>
            <a:off x="8229600" y="0"/>
            <a:ext cx="914400" cy="6096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7" charset="0"/>
                <a:ea typeface="ＭＳ Ｐゴシック" pitchFamily="-107" charset="-128"/>
                <a:cs typeface="+mn-cs"/>
              </a:rPr>
              <a:t>34</a:t>
            </a:r>
            <a:endParaRPr lang="en-US" sz="28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aramond" pitchFamily="-107" charset="0"/>
              <a:ea typeface="ＭＳ Ｐゴシック" pitchFamily="-107" charset="-128"/>
              <a:cs typeface="+mn-cs"/>
            </a:endParaRPr>
          </a:p>
        </p:txBody>
      </p:sp>
      <p:sp>
        <p:nvSpPr>
          <p:cNvPr id="391177" name="Text Box 9"/>
          <p:cNvSpPr txBox="1">
            <a:spLocks noChangeArrowheads="1"/>
          </p:cNvSpPr>
          <p:nvPr/>
        </p:nvSpPr>
        <p:spPr bwMode="auto">
          <a:xfrm>
            <a:off x="0" y="-11113"/>
            <a:ext cx="5638800" cy="2862263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marL="169863" indent="-169863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ja-JP" altLang="en-US" sz="2400" b="1">
                <a:latin typeface="Arial" charset="0"/>
              </a:rPr>
              <a:t>“</a:t>
            </a:r>
            <a:r>
              <a:rPr lang="vi-VN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Người 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Ê-xê-chia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  <a:r>
              <a:rPr lang="vi-VN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tự can đảm, xây đắp vách thành đã bị hư lủng, xây nó lên đến tận tháp; rồi lại xây một cái vách khác ở phía ngoài; người làm cho vững chắc Mi-lô ở trong thành Đa-vít, và chế nhiều cây lao cùng khiên.</a:t>
            </a:r>
            <a:endParaRPr lang="en-US" sz="2400" b="1">
              <a:latin typeface="Arial" charset="0"/>
            </a:endParaRPr>
          </a:p>
          <a:p>
            <a:pPr algn="r" fontAlgn="t">
              <a:spcBef>
                <a:spcPct val="50000"/>
              </a:spcBef>
              <a:defRPr/>
            </a:pPr>
            <a:r>
              <a:rPr lang="en-US" sz="2400" b="1">
                <a:latin typeface="Arial" charset="0"/>
              </a:rPr>
              <a:t>(2 Sử 32:5)</a:t>
            </a:r>
          </a:p>
        </p:txBody>
      </p:sp>
      <p:sp>
        <p:nvSpPr>
          <p:cNvPr id="391178" name="Text Box 10"/>
          <p:cNvSpPr txBox="1">
            <a:spLocks noChangeArrowheads="1"/>
          </p:cNvSpPr>
          <p:nvPr/>
        </p:nvSpPr>
        <p:spPr bwMode="auto">
          <a:xfrm>
            <a:off x="0" y="2819400"/>
            <a:ext cx="5638800" cy="2862263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marL="169863" indent="-169863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ja-JP" altLang="en-US" sz="2400" b="1">
                <a:latin typeface="Arial" charset="0"/>
              </a:rPr>
              <a:t>“</a:t>
            </a:r>
            <a:r>
              <a:rPr lang="vi-VN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Sau việc ấy, người 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Manase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  <a:r>
              <a:rPr lang="vi-VN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xây vách ngoài thành Đa-vít, về phía tây Ghi-hôn trong trũng, đến lối vào cửa cá, và chung quanh Ô-phên, xây nó rất cao; rồi người đặt những quan tướng trong các thành bền vững xứ Giu-đa.</a:t>
            </a:r>
            <a:endParaRPr lang="en-US" sz="2400" b="1">
              <a:latin typeface="Arial" charset="0"/>
            </a:endParaRPr>
          </a:p>
          <a:p>
            <a:pPr algn="r" fontAlgn="t">
              <a:spcBef>
                <a:spcPct val="50000"/>
              </a:spcBef>
              <a:defRPr/>
            </a:pPr>
            <a:r>
              <a:rPr lang="en-US" sz="2400" b="1">
                <a:latin typeface="Arial" charset="0"/>
              </a:rPr>
              <a:t>(2 Sử 33:14)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91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1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1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9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9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4" grpId="0" animBg="1"/>
      <p:bldP spid="391177" grpId="0" animBg="1"/>
      <p:bldP spid="39117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9" descr="43 Jer 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0"/>
            <a:ext cx="5448300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1" name="Text Box 7"/>
          <p:cNvSpPr txBox="1">
            <a:spLocks noChangeArrowheads="1"/>
          </p:cNvSpPr>
          <p:nvPr/>
        </p:nvSpPr>
        <p:spPr bwMode="auto">
          <a:xfrm>
            <a:off x="365125" y="1755775"/>
            <a:ext cx="2955925" cy="39703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Đông bắc</a:t>
            </a: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Đền thờ</a:t>
            </a: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Ôphên</a:t>
            </a: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Thành thượng</a:t>
            </a: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Thành hạ</a:t>
            </a:r>
          </a:p>
        </p:txBody>
      </p:sp>
      <p:sp>
        <p:nvSpPr>
          <p:cNvPr id="205830" name="Line 6"/>
          <p:cNvSpPr>
            <a:spLocks noChangeShapeType="1"/>
          </p:cNvSpPr>
          <p:nvPr/>
        </p:nvSpPr>
        <p:spPr bwMode="auto">
          <a:xfrm>
            <a:off x="2895600" y="3810000"/>
            <a:ext cx="47244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829" name="Line 5"/>
          <p:cNvSpPr>
            <a:spLocks noChangeShapeType="1"/>
          </p:cNvSpPr>
          <p:nvPr/>
        </p:nvSpPr>
        <p:spPr bwMode="auto">
          <a:xfrm>
            <a:off x="2895600" y="2971800"/>
            <a:ext cx="4724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 flipV="1">
            <a:off x="2895600" y="1905000"/>
            <a:ext cx="44196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827" name="Line 3"/>
          <p:cNvSpPr>
            <a:spLocks noChangeShapeType="1"/>
          </p:cNvSpPr>
          <p:nvPr/>
        </p:nvSpPr>
        <p:spPr bwMode="auto">
          <a:xfrm>
            <a:off x="2895600" y="4572000"/>
            <a:ext cx="3200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826" name="Line 2"/>
          <p:cNvSpPr>
            <a:spLocks noChangeShapeType="1"/>
          </p:cNvSpPr>
          <p:nvPr/>
        </p:nvSpPr>
        <p:spPr bwMode="auto">
          <a:xfrm>
            <a:off x="2895600" y="5410200"/>
            <a:ext cx="3505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834" name="Rectangle 10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8600" y="806450"/>
            <a:ext cx="3835400" cy="646113"/>
          </a:xfrm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/>
          <a:p>
            <a:pPr algn="l" fontAlgn="t">
              <a:spcBef>
                <a:spcPct val="50000"/>
              </a:spcBef>
              <a:defRPr/>
            </a:pPr>
            <a:r>
              <a:rPr lang="en-US"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rPr>
              <a:t>Có bao nhiêu  đồi?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13" name="Rectangle 9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Jerusalem</a:t>
            </a:r>
          </a:p>
        </p:txBody>
      </p:sp>
      <p:pic>
        <p:nvPicPr>
          <p:cNvPr id="11571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354311" name="Text Box 7"/>
          <p:cNvSpPr txBox="1">
            <a:spLocks noChangeArrowheads="1"/>
          </p:cNvSpPr>
          <p:nvPr/>
        </p:nvSpPr>
        <p:spPr bwMode="auto">
          <a:xfrm>
            <a:off x="5257800" y="1295400"/>
            <a:ext cx="35814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b="1"/>
              <a:t>Bất lợi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/>
              <a:t>Lợi thế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/>
              <a:t>Các thời kỳ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/>
              <a:t>Tầm quan trọng</a:t>
            </a:r>
          </a:p>
        </p:txBody>
      </p:sp>
      <p:sp>
        <p:nvSpPr>
          <p:cNvPr id="354310" name="Text Box 6"/>
          <p:cNvSpPr txBox="1">
            <a:spLocks noChangeArrowheads="1"/>
          </p:cNvSpPr>
          <p:nvPr/>
        </p:nvSpPr>
        <p:spPr bwMode="auto">
          <a:xfrm>
            <a:off x="5867400" y="4495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2400" b="1"/>
              <a:t>Do thái</a:t>
            </a:r>
          </a:p>
        </p:txBody>
      </p:sp>
      <p:sp>
        <p:nvSpPr>
          <p:cNvPr id="354309" name="Text Box 5"/>
          <p:cNvSpPr txBox="1">
            <a:spLocks noChangeArrowheads="1"/>
          </p:cNvSpPr>
          <p:nvPr/>
        </p:nvSpPr>
        <p:spPr bwMode="auto">
          <a:xfrm>
            <a:off x="5867400" y="50292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2400" b="1"/>
              <a:t>C</a:t>
            </a:r>
            <a:r>
              <a:rPr lang="vi-VN" sz="2400" b="1"/>
              <a:t>ơ đốc nhâ</a:t>
            </a:r>
            <a:r>
              <a:rPr lang="en-US" sz="2400" b="1"/>
              <a:t>n </a:t>
            </a:r>
          </a:p>
        </p:txBody>
      </p:sp>
      <p:sp>
        <p:nvSpPr>
          <p:cNvPr id="354308" name="Text Box 4"/>
          <p:cNvSpPr txBox="1">
            <a:spLocks noChangeArrowheads="1"/>
          </p:cNvSpPr>
          <p:nvPr/>
        </p:nvSpPr>
        <p:spPr bwMode="auto">
          <a:xfrm>
            <a:off x="5867400" y="60960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2400" b="1"/>
              <a:t>Mọi dân tộc</a:t>
            </a:r>
          </a:p>
        </p:txBody>
      </p:sp>
      <p:sp>
        <p:nvSpPr>
          <p:cNvPr id="354307" name="Text Box 3"/>
          <p:cNvSpPr txBox="1">
            <a:spLocks noChangeArrowheads="1"/>
          </p:cNvSpPr>
          <p:nvPr/>
        </p:nvSpPr>
        <p:spPr bwMode="auto">
          <a:xfrm>
            <a:off x="5867400" y="5562600"/>
            <a:ext cx="2705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b="1"/>
              <a:t>Người Hồi giáo</a:t>
            </a:r>
          </a:p>
        </p:txBody>
      </p:sp>
      <p:sp>
        <p:nvSpPr>
          <p:cNvPr id="354306" name="Text Box 2"/>
          <p:cNvSpPr txBox="1">
            <a:spLocks noChangeArrowheads="1"/>
          </p:cNvSpPr>
          <p:nvPr/>
        </p:nvSpPr>
        <p:spPr bwMode="auto">
          <a:xfrm>
            <a:off x="7924800" y="762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23-24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5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11" grpId="0" autoUpdateAnimBg="0"/>
      <p:bldP spid="354310" grpId="0" autoUpdateAnimBg="0"/>
      <p:bldP spid="354309" grpId="0" autoUpdateAnimBg="0"/>
      <p:bldP spid="354308" grpId="0" autoUpdateAnimBg="0"/>
      <p:bldP spid="354307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pic>
        <p:nvPicPr>
          <p:cNvPr id="117762" name="Picture 3" descr="OABSO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95250"/>
            <a:ext cx="5091112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328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6278563"/>
            <a:ext cx="7772400" cy="579437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ea typeface="+mj-ea"/>
                <a:cs typeface="+mj-cs"/>
              </a:rPr>
              <a:t>Genesis 22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 descr="Temple Al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0" y="-73025"/>
            <a:ext cx="91440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1" name="Rectangle 3"/>
          <p:cNvSpPr>
            <a:spLocks noGrp="1" noChangeArrowheads="1"/>
          </p:cNvSpPr>
          <p:nvPr>
            <p:ph type="title"/>
          </p:nvPr>
        </p:nvSpPr>
        <p:spPr>
          <a:xfrm>
            <a:off x="2819400" y="0"/>
            <a:ext cx="6324600" cy="19812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>
                <a:latin typeface="Tahoma" charset="0"/>
                <a:ea typeface="ＭＳ Ｐゴシック" charset="0"/>
                <a:cs typeface="ＭＳ Ｐゴシック" charset="0"/>
              </a:rPr>
              <a:t>Các Của lễ thiêu được dâng đầu tiên trong Đền tạm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4" descr="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74676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7467600" y="0"/>
            <a:ext cx="1905000" cy="7086600"/>
          </a:xfrm>
          <a:prstGeom prst="rect">
            <a:avLst/>
          </a:prstGeom>
          <a:solidFill>
            <a:srgbClr val="0604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486400"/>
            <a:ext cx="9144000" cy="1371600"/>
          </a:xfrm>
          <a:solidFill>
            <a:srgbClr val="3366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Đời sống dân Do thái xoay  quanh đền thờ Solomon suốt 400 năm (959-586 BC)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Temple Bow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5250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>
          <a:xfrm>
            <a:off x="4343400" y="0"/>
            <a:ext cx="5029200" cy="17526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>
                <a:latin typeface="Tahoma" charset="0"/>
                <a:ea typeface="ＭＳ Ｐゴシック" charset="0"/>
                <a:cs typeface="ＭＳ Ｐゴシック" charset="0"/>
              </a:rPr>
              <a:t>Người Do thái  duy  trì sự thánh khiết trong cái Chậu</a:t>
            </a:r>
          </a:p>
        </p:txBody>
      </p:sp>
      <p:sp>
        <p:nvSpPr>
          <p:cNvPr id="216068" name="Line 4"/>
          <p:cNvSpPr>
            <a:spLocks noChangeShapeType="1"/>
          </p:cNvSpPr>
          <p:nvPr/>
        </p:nvSpPr>
        <p:spPr bwMode="auto">
          <a:xfrm>
            <a:off x="0" y="0"/>
            <a:ext cx="9144000" cy="6858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216069" name="Line 5"/>
          <p:cNvSpPr>
            <a:spLocks noChangeShapeType="1"/>
          </p:cNvSpPr>
          <p:nvPr/>
        </p:nvSpPr>
        <p:spPr bwMode="auto">
          <a:xfrm rot="5400000">
            <a:off x="1143000" y="-1143000"/>
            <a:ext cx="6858000" cy="9144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 rot="20670166">
            <a:off x="-46038" y="2952750"/>
            <a:ext cx="9144001" cy="30416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88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586 T.C.: Đền thờ bị phá hủy!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160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160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16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1606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2160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2160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7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Câu hỏi Suy gẫm…</a:t>
            </a:r>
          </a:p>
        </p:txBody>
      </p:sp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5334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Ngày nay có còn </a:t>
            </a:r>
            <a:r>
              <a:rPr lang="ja-JP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</a:t>
            </a: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vật thánh</a:t>
            </a:r>
            <a:r>
              <a:rPr lang="ja-JP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</a:t>
            </a: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không? 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Nhiều ý kiến khác nhau…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Có vật nào thật sự thánh </a:t>
            </a:r>
            <a:r>
              <a:rPr lang="vi-VN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đối với</a:t>
            </a: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người </a:t>
            </a:r>
            <a:r>
              <a:rPr lang="vi-VN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Cơ đố</a:t>
            </a: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 và Đức Chúa Trời không?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Có thích hợp khi gọi một vật gì đó là </a:t>
            </a:r>
            <a:r>
              <a:rPr lang="ja-JP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</a:t>
            </a: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thánh</a:t>
            </a:r>
            <a:r>
              <a:rPr lang="ja-JP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</a:t>
            </a: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hay không?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Nếu có, vật </a:t>
            </a:r>
            <a:r>
              <a:rPr lang="en-US" sz="3200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gì</a:t>
            </a: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là thánh, là thiêng liêng?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8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8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8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8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8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3" name="Group 6"/>
          <p:cNvGrpSpPr>
            <a:grpSpLocks/>
          </p:cNvGrpSpPr>
          <p:nvPr/>
        </p:nvGrpSpPr>
        <p:grpSpPr bwMode="auto">
          <a:xfrm>
            <a:off x="1273175" y="0"/>
            <a:ext cx="7947025" cy="6858000"/>
            <a:chOff x="0" y="0"/>
            <a:chExt cx="5006" cy="4320"/>
          </a:xfrm>
        </p:grpSpPr>
        <p:pic>
          <p:nvPicPr>
            <p:cNvPr id="125958" name="Picture 8" descr="Antonia over Temp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73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959" name="Picture 7" descr="Antonia over Temple00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332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69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3124200" cy="36576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Sau khi tái thiết đền thờ, có hàng 100.000 người Do thái đến Đền thờ dịp lễ Vượt Qua!</a:t>
            </a:r>
          </a:p>
        </p:txBody>
      </p:sp>
      <p:sp>
        <p:nvSpPr>
          <p:cNvPr id="126980" name="Line 4"/>
          <p:cNvSpPr>
            <a:spLocks noChangeShapeType="1"/>
          </p:cNvSpPr>
          <p:nvPr/>
        </p:nvSpPr>
        <p:spPr bwMode="auto">
          <a:xfrm>
            <a:off x="0" y="0"/>
            <a:ext cx="9144000" cy="6858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 rot="5400000">
            <a:off x="1143000" y="-1143000"/>
            <a:ext cx="6858000" cy="9144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26978" name="Rectangle 2"/>
          <p:cNvSpPr>
            <a:spLocks noChangeArrowheads="1"/>
          </p:cNvSpPr>
          <p:nvPr/>
        </p:nvSpPr>
        <p:spPr bwMode="auto">
          <a:xfrm rot="20670166">
            <a:off x="239713" y="2649538"/>
            <a:ext cx="9144000" cy="30416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88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70 S.C.: Đền thờ lại bị phá hủy!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5" descr="Jerusalem Moder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59613"/>
          </a:xfrm>
        </p:spPr>
      </p:pic>
      <p:sp>
        <p:nvSpPr>
          <p:cNvPr id="128004" name="Rectangle 4" descr="Green marble"/>
          <p:cNvSpPr>
            <a:spLocks noGrp="1" noRot="1" noChangeArrowheads="1"/>
          </p:cNvSpPr>
          <p:nvPr>
            <p:ph type="title"/>
          </p:nvPr>
        </p:nvSpPr>
        <p:spPr>
          <a:xfrm>
            <a:off x="2209800" y="685800"/>
            <a:ext cx="5219700" cy="8382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ＭＳ Ｐゴシック" charset="0"/>
                <a:cs typeface="ＭＳ Ｐゴシック" charset="0"/>
              </a:rPr>
              <a:t>Jerusalem Ngày nay</a:t>
            </a:r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35</a:t>
            </a:r>
          </a:p>
        </p:txBody>
      </p:sp>
      <p:sp>
        <p:nvSpPr>
          <p:cNvPr id="128002" name="Oval 2"/>
          <p:cNvSpPr>
            <a:spLocks noChangeArrowheads="1"/>
          </p:cNvSpPr>
          <p:nvPr/>
        </p:nvSpPr>
        <p:spPr bwMode="auto">
          <a:xfrm rot="-1241727">
            <a:off x="2133600" y="3276600"/>
            <a:ext cx="14478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615950"/>
            <a:ext cx="7875588" cy="562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2306" name="Rectangle 50"/>
          <p:cNvSpPr>
            <a:spLocks noChangeArrowheads="1"/>
          </p:cNvSpPr>
          <p:nvPr/>
        </p:nvSpPr>
        <p:spPr bwMode="auto">
          <a:xfrm>
            <a:off x="985838" y="1974850"/>
            <a:ext cx="7170737" cy="380365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352305" name="Text Box 49"/>
          <p:cNvSpPr txBox="1">
            <a:spLocks noChangeArrowheads="1"/>
          </p:cNvSpPr>
          <p:nvPr/>
        </p:nvSpPr>
        <p:spPr bwMode="auto">
          <a:xfrm>
            <a:off x="1027113" y="2073275"/>
            <a:ext cx="7073900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00"/>
                </a:solidFill>
                <a:latin typeface="Comic Sans MS" pitchFamily="-112" charset="0"/>
                <a:ea typeface="+mn-ea"/>
                <a:cs typeface="+mn-cs"/>
              </a:rPr>
              <a:t>The Temples: Clearing the Ground!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2662238" y="4187825"/>
            <a:ext cx="4924425" cy="676275"/>
            <a:chOff x="1677" y="2638"/>
            <a:chExt cx="3102" cy="426"/>
          </a:xfrm>
        </p:grpSpPr>
        <p:grpSp>
          <p:nvGrpSpPr>
            <p:cNvPr id="130093" name="Group 46"/>
            <p:cNvGrpSpPr>
              <a:grpSpLocks/>
            </p:cNvGrpSpPr>
            <p:nvPr/>
          </p:nvGrpSpPr>
          <p:grpSpPr bwMode="auto">
            <a:xfrm>
              <a:off x="3619" y="2640"/>
              <a:ext cx="1160" cy="424"/>
              <a:chOff x="3672" y="2640"/>
              <a:chExt cx="1160" cy="424"/>
            </a:xfrm>
          </p:grpSpPr>
          <p:sp>
            <p:nvSpPr>
              <p:cNvPr id="352304" name="AutoShape 48" descr="Large confetti"/>
              <p:cNvSpPr>
                <a:spLocks noChangeArrowheads="1"/>
              </p:cNvSpPr>
              <p:nvPr/>
            </p:nvSpPr>
            <p:spPr bwMode="auto">
              <a:xfrm rot="10800000">
                <a:off x="3672" y="2640"/>
                <a:ext cx="1144" cy="408"/>
              </a:xfrm>
              <a:prstGeom prst="rtTriangle">
                <a:avLst/>
              </a:prstGeom>
              <a:pattFill prst="lgConfetti">
                <a:fgClr>
                  <a:srgbClr val="B1635B"/>
                </a:fgClr>
                <a:bgClr>
                  <a:schemeClr val="bg1"/>
                </a:bgClr>
              </a:pattFill>
              <a:ln w="12700">
                <a:noFill/>
                <a:miter lim="800000"/>
                <a:headEnd/>
                <a:tailEnd/>
              </a:ln>
              <a:effectLst>
                <a:outerShdw blurRad="63500" dist="125080" dir="143774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52303" name="Freeform 47" descr="Large confetti"/>
              <p:cNvSpPr>
                <a:spLocks/>
              </p:cNvSpPr>
              <p:nvPr/>
            </p:nvSpPr>
            <p:spPr bwMode="auto">
              <a:xfrm>
                <a:off x="3772" y="2676"/>
                <a:ext cx="1060" cy="3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" y="24"/>
                  </a:cxn>
                  <a:cxn ang="0">
                    <a:pos x="60" y="56"/>
                  </a:cxn>
                  <a:cxn ang="0">
                    <a:pos x="96" y="64"/>
                  </a:cxn>
                  <a:cxn ang="0">
                    <a:pos x="120" y="80"/>
                  </a:cxn>
                  <a:cxn ang="0">
                    <a:pos x="152" y="108"/>
                  </a:cxn>
                  <a:cxn ang="0">
                    <a:pos x="256" y="144"/>
                  </a:cxn>
                  <a:cxn ang="0">
                    <a:pos x="316" y="156"/>
                  </a:cxn>
                  <a:cxn ang="0">
                    <a:pos x="328" y="172"/>
                  </a:cxn>
                  <a:cxn ang="0">
                    <a:pos x="332" y="160"/>
                  </a:cxn>
                  <a:cxn ang="0">
                    <a:pos x="384" y="176"/>
                  </a:cxn>
                  <a:cxn ang="0">
                    <a:pos x="564" y="232"/>
                  </a:cxn>
                  <a:cxn ang="0">
                    <a:pos x="628" y="260"/>
                  </a:cxn>
                  <a:cxn ang="0">
                    <a:pos x="672" y="288"/>
                  </a:cxn>
                  <a:cxn ang="0">
                    <a:pos x="744" y="328"/>
                  </a:cxn>
                  <a:cxn ang="0">
                    <a:pos x="832" y="368"/>
                  </a:cxn>
                  <a:cxn ang="0">
                    <a:pos x="876" y="380"/>
                  </a:cxn>
                  <a:cxn ang="0">
                    <a:pos x="916" y="388"/>
                  </a:cxn>
                  <a:cxn ang="0">
                    <a:pos x="1008" y="384"/>
                  </a:cxn>
                  <a:cxn ang="0">
                    <a:pos x="1036" y="372"/>
                  </a:cxn>
                </a:cxnLst>
                <a:rect l="0" t="0" r="r" b="b"/>
                <a:pathLst>
                  <a:path w="1036" h="388">
                    <a:moveTo>
                      <a:pt x="0" y="0"/>
                    </a:moveTo>
                    <a:cubicBezTo>
                      <a:pt x="15" y="5"/>
                      <a:pt x="22" y="15"/>
                      <a:pt x="36" y="24"/>
                    </a:cubicBezTo>
                    <a:cubicBezTo>
                      <a:pt x="38" y="30"/>
                      <a:pt x="54" y="53"/>
                      <a:pt x="60" y="56"/>
                    </a:cubicBezTo>
                    <a:cubicBezTo>
                      <a:pt x="105" y="78"/>
                      <a:pt x="67" y="48"/>
                      <a:pt x="96" y="64"/>
                    </a:cubicBezTo>
                    <a:cubicBezTo>
                      <a:pt x="104" y="68"/>
                      <a:pt x="120" y="80"/>
                      <a:pt x="120" y="80"/>
                    </a:cubicBezTo>
                    <a:cubicBezTo>
                      <a:pt x="127" y="91"/>
                      <a:pt x="152" y="108"/>
                      <a:pt x="152" y="108"/>
                    </a:cubicBezTo>
                    <a:cubicBezTo>
                      <a:pt x="178" y="147"/>
                      <a:pt x="211" y="141"/>
                      <a:pt x="256" y="144"/>
                    </a:cubicBezTo>
                    <a:cubicBezTo>
                      <a:pt x="291" y="155"/>
                      <a:pt x="271" y="151"/>
                      <a:pt x="316" y="156"/>
                    </a:cubicBezTo>
                    <a:cubicBezTo>
                      <a:pt x="320" y="161"/>
                      <a:pt x="321" y="170"/>
                      <a:pt x="328" y="172"/>
                    </a:cubicBezTo>
                    <a:cubicBezTo>
                      <a:pt x="332" y="173"/>
                      <a:pt x="327" y="160"/>
                      <a:pt x="332" y="160"/>
                    </a:cubicBezTo>
                    <a:cubicBezTo>
                      <a:pt x="340" y="158"/>
                      <a:pt x="374" y="173"/>
                      <a:pt x="384" y="176"/>
                    </a:cubicBezTo>
                    <a:cubicBezTo>
                      <a:pt x="440" y="192"/>
                      <a:pt x="509" y="224"/>
                      <a:pt x="564" y="232"/>
                    </a:cubicBezTo>
                    <a:cubicBezTo>
                      <a:pt x="593" y="251"/>
                      <a:pt x="594" y="255"/>
                      <a:pt x="628" y="260"/>
                    </a:cubicBezTo>
                    <a:cubicBezTo>
                      <a:pt x="635" y="281"/>
                      <a:pt x="652" y="281"/>
                      <a:pt x="672" y="288"/>
                    </a:cubicBezTo>
                    <a:cubicBezTo>
                      <a:pt x="693" y="320"/>
                      <a:pt x="715" y="311"/>
                      <a:pt x="744" y="328"/>
                    </a:cubicBezTo>
                    <a:cubicBezTo>
                      <a:pt x="773" y="344"/>
                      <a:pt x="798" y="356"/>
                      <a:pt x="832" y="368"/>
                    </a:cubicBezTo>
                    <a:cubicBezTo>
                      <a:pt x="849" y="373"/>
                      <a:pt x="853" y="375"/>
                      <a:pt x="876" y="380"/>
                    </a:cubicBezTo>
                    <a:cubicBezTo>
                      <a:pt x="889" y="382"/>
                      <a:pt x="916" y="388"/>
                      <a:pt x="916" y="388"/>
                    </a:cubicBezTo>
                    <a:cubicBezTo>
                      <a:pt x="946" y="386"/>
                      <a:pt x="977" y="386"/>
                      <a:pt x="1008" y="384"/>
                    </a:cubicBezTo>
                    <a:cubicBezTo>
                      <a:pt x="1033" y="382"/>
                      <a:pt x="1028" y="386"/>
                      <a:pt x="1036" y="372"/>
                    </a:cubicBezTo>
                  </a:path>
                </a:pathLst>
              </a:custGeom>
              <a:pattFill prst="lgConfetti">
                <a:fgClr>
                  <a:srgbClr val="B1635B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25080" dir="143774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0094" name="Group 43"/>
            <p:cNvGrpSpPr>
              <a:grpSpLocks/>
            </p:cNvGrpSpPr>
            <p:nvPr/>
          </p:nvGrpSpPr>
          <p:grpSpPr bwMode="auto">
            <a:xfrm rot="21524310" flipH="1">
              <a:off x="1677" y="2638"/>
              <a:ext cx="807" cy="325"/>
              <a:chOff x="3672" y="2640"/>
              <a:chExt cx="1160" cy="424"/>
            </a:xfrm>
          </p:grpSpPr>
          <p:sp>
            <p:nvSpPr>
              <p:cNvPr id="352301" name="AutoShape 45" descr="Large confetti"/>
              <p:cNvSpPr>
                <a:spLocks noChangeArrowheads="1"/>
              </p:cNvSpPr>
              <p:nvPr/>
            </p:nvSpPr>
            <p:spPr bwMode="auto">
              <a:xfrm rot="10800000">
                <a:off x="3677" y="2622"/>
                <a:ext cx="1144" cy="407"/>
              </a:xfrm>
              <a:prstGeom prst="rtTriangle">
                <a:avLst/>
              </a:prstGeom>
              <a:pattFill prst="lgConfetti">
                <a:fgClr>
                  <a:srgbClr val="B1635B"/>
                </a:fgClr>
                <a:bgClr>
                  <a:schemeClr val="bg1"/>
                </a:bgClr>
              </a:pattFill>
              <a:ln w="12700">
                <a:noFill/>
                <a:miter lim="800000"/>
                <a:headEnd/>
                <a:tailEnd/>
              </a:ln>
              <a:effectLst>
                <a:outerShdw blurRad="63500" dist="125080" dir="143774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52300" name="Freeform 44" descr="Large confetti"/>
              <p:cNvSpPr>
                <a:spLocks/>
              </p:cNvSpPr>
              <p:nvPr/>
            </p:nvSpPr>
            <p:spPr bwMode="auto">
              <a:xfrm>
                <a:off x="3773" y="2676"/>
                <a:ext cx="1059" cy="3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" y="24"/>
                  </a:cxn>
                  <a:cxn ang="0">
                    <a:pos x="60" y="56"/>
                  </a:cxn>
                  <a:cxn ang="0">
                    <a:pos x="96" y="64"/>
                  </a:cxn>
                  <a:cxn ang="0">
                    <a:pos x="120" y="80"/>
                  </a:cxn>
                  <a:cxn ang="0">
                    <a:pos x="152" y="108"/>
                  </a:cxn>
                  <a:cxn ang="0">
                    <a:pos x="256" y="144"/>
                  </a:cxn>
                  <a:cxn ang="0">
                    <a:pos x="316" y="156"/>
                  </a:cxn>
                  <a:cxn ang="0">
                    <a:pos x="328" y="172"/>
                  </a:cxn>
                  <a:cxn ang="0">
                    <a:pos x="332" y="160"/>
                  </a:cxn>
                  <a:cxn ang="0">
                    <a:pos x="384" y="176"/>
                  </a:cxn>
                  <a:cxn ang="0">
                    <a:pos x="564" y="232"/>
                  </a:cxn>
                  <a:cxn ang="0">
                    <a:pos x="628" y="260"/>
                  </a:cxn>
                  <a:cxn ang="0">
                    <a:pos x="672" y="288"/>
                  </a:cxn>
                  <a:cxn ang="0">
                    <a:pos x="744" y="328"/>
                  </a:cxn>
                  <a:cxn ang="0">
                    <a:pos x="832" y="368"/>
                  </a:cxn>
                  <a:cxn ang="0">
                    <a:pos x="876" y="380"/>
                  </a:cxn>
                  <a:cxn ang="0">
                    <a:pos x="916" y="388"/>
                  </a:cxn>
                  <a:cxn ang="0">
                    <a:pos x="1008" y="384"/>
                  </a:cxn>
                  <a:cxn ang="0">
                    <a:pos x="1036" y="372"/>
                  </a:cxn>
                </a:cxnLst>
                <a:rect l="0" t="0" r="r" b="b"/>
                <a:pathLst>
                  <a:path w="1036" h="388">
                    <a:moveTo>
                      <a:pt x="0" y="0"/>
                    </a:moveTo>
                    <a:cubicBezTo>
                      <a:pt x="15" y="5"/>
                      <a:pt x="22" y="15"/>
                      <a:pt x="36" y="24"/>
                    </a:cubicBezTo>
                    <a:cubicBezTo>
                      <a:pt x="38" y="30"/>
                      <a:pt x="54" y="53"/>
                      <a:pt x="60" y="56"/>
                    </a:cubicBezTo>
                    <a:cubicBezTo>
                      <a:pt x="105" y="78"/>
                      <a:pt x="67" y="48"/>
                      <a:pt x="96" y="64"/>
                    </a:cubicBezTo>
                    <a:cubicBezTo>
                      <a:pt x="104" y="68"/>
                      <a:pt x="120" y="80"/>
                      <a:pt x="120" y="80"/>
                    </a:cubicBezTo>
                    <a:cubicBezTo>
                      <a:pt x="127" y="91"/>
                      <a:pt x="152" y="108"/>
                      <a:pt x="152" y="108"/>
                    </a:cubicBezTo>
                    <a:cubicBezTo>
                      <a:pt x="178" y="147"/>
                      <a:pt x="211" y="141"/>
                      <a:pt x="256" y="144"/>
                    </a:cubicBezTo>
                    <a:cubicBezTo>
                      <a:pt x="291" y="155"/>
                      <a:pt x="271" y="151"/>
                      <a:pt x="316" y="156"/>
                    </a:cubicBezTo>
                    <a:cubicBezTo>
                      <a:pt x="320" y="161"/>
                      <a:pt x="321" y="170"/>
                      <a:pt x="328" y="172"/>
                    </a:cubicBezTo>
                    <a:cubicBezTo>
                      <a:pt x="332" y="173"/>
                      <a:pt x="327" y="160"/>
                      <a:pt x="332" y="160"/>
                    </a:cubicBezTo>
                    <a:cubicBezTo>
                      <a:pt x="340" y="158"/>
                      <a:pt x="374" y="173"/>
                      <a:pt x="384" y="176"/>
                    </a:cubicBezTo>
                    <a:cubicBezTo>
                      <a:pt x="440" y="192"/>
                      <a:pt x="509" y="224"/>
                      <a:pt x="564" y="232"/>
                    </a:cubicBezTo>
                    <a:cubicBezTo>
                      <a:pt x="593" y="251"/>
                      <a:pt x="594" y="255"/>
                      <a:pt x="628" y="260"/>
                    </a:cubicBezTo>
                    <a:cubicBezTo>
                      <a:pt x="635" y="281"/>
                      <a:pt x="652" y="281"/>
                      <a:pt x="672" y="288"/>
                    </a:cubicBezTo>
                    <a:cubicBezTo>
                      <a:pt x="693" y="320"/>
                      <a:pt x="715" y="311"/>
                      <a:pt x="744" y="328"/>
                    </a:cubicBezTo>
                    <a:cubicBezTo>
                      <a:pt x="773" y="344"/>
                      <a:pt x="798" y="356"/>
                      <a:pt x="832" y="368"/>
                    </a:cubicBezTo>
                    <a:cubicBezTo>
                      <a:pt x="849" y="373"/>
                      <a:pt x="853" y="375"/>
                      <a:pt x="876" y="380"/>
                    </a:cubicBezTo>
                    <a:cubicBezTo>
                      <a:pt x="889" y="382"/>
                      <a:pt x="916" y="388"/>
                      <a:pt x="916" y="388"/>
                    </a:cubicBezTo>
                    <a:cubicBezTo>
                      <a:pt x="946" y="386"/>
                      <a:pt x="977" y="386"/>
                      <a:pt x="1008" y="384"/>
                    </a:cubicBezTo>
                    <a:cubicBezTo>
                      <a:pt x="1033" y="382"/>
                      <a:pt x="1028" y="386"/>
                      <a:pt x="1036" y="372"/>
                    </a:cubicBezTo>
                  </a:path>
                </a:pathLst>
              </a:custGeom>
              <a:pattFill prst="lgConfetti">
                <a:fgClr>
                  <a:srgbClr val="B1635B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25080" dir="143774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2643188" y="4165600"/>
            <a:ext cx="4940300" cy="903288"/>
            <a:chOff x="1911" y="2624"/>
            <a:chExt cx="2924" cy="561"/>
          </a:xfrm>
        </p:grpSpPr>
        <p:sp>
          <p:nvSpPr>
            <p:cNvPr id="352297" name="Line 41"/>
            <p:cNvSpPr>
              <a:spLocks noChangeShapeType="1"/>
            </p:cNvSpPr>
            <p:nvPr/>
          </p:nvSpPr>
          <p:spPr bwMode="auto">
            <a:xfrm>
              <a:off x="1911" y="2624"/>
              <a:ext cx="2" cy="46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52296" name="Line 40"/>
            <p:cNvSpPr>
              <a:spLocks noChangeShapeType="1"/>
            </p:cNvSpPr>
            <p:nvPr/>
          </p:nvSpPr>
          <p:spPr bwMode="auto">
            <a:xfrm>
              <a:off x="1911" y="2628"/>
              <a:ext cx="292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52295" name="Line 39"/>
            <p:cNvSpPr>
              <a:spLocks noChangeShapeType="1"/>
            </p:cNvSpPr>
            <p:nvPr/>
          </p:nvSpPr>
          <p:spPr bwMode="auto">
            <a:xfrm>
              <a:off x="4835" y="2631"/>
              <a:ext cx="0" cy="55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1258888" y="3124200"/>
            <a:ext cx="2493962" cy="1450975"/>
            <a:chOff x="800" y="1952"/>
            <a:chExt cx="1571" cy="914"/>
          </a:xfrm>
        </p:grpSpPr>
        <p:sp>
          <p:nvSpPr>
            <p:cNvPr id="352293" name="Rectangle 37"/>
            <p:cNvSpPr>
              <a:spLocks noChangeArrowheads="1"/>
            </p:cNvSpPr>
            <p:nvPr/>
          </p:nvSpPr>
          <p:spPr bwMode="auto">
            <a:xfrm>
              <a:off x="890" y="1959"/>
              <a:ext cx="1405" cy="523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52292" name="AutoShape 36"/>
            <p:cNvSpPr>
              <a:spLocks noChangeArrowheads="1"/>
            </p:cNvSpPr>
            <p:nvPr/>
          </p:nvSpPr>
          <p:spPr bwMode="auto">
            <a:xfrm>
              <a:off x="800" y="2327"/>
              <a:ext cx="740" cy="539"/>
            </a:xfrm>
            <a:prstGeom prst="curvedRightArrow">
              <a:avLst>
                <a:gd name="adj1" fmla="val 20000"/>
                <a:gd name="adj2" fmla="val 40000"/>
                <a:gd name="adj3" fmla="val 45764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52291" name="Text Box 35"/>
            <p:cNvSpPr txBox="1">
              <a:spLocks noChangeArrowheads="1"/>
            </p:cNvSpPr>
            <p:nvPr/>
          </p:nvSpPr>
          <p:spPr bwMode="auto">
            <a:xfrm>
              <a:off x="846" y="1952"/>
              <a:ext cx="1525" cy="6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FFFF00"/>
                  </a:solidFill>
                  <a:latin typeface="Comic Sans MS" charset="0"/>
                </a:rPr>
                <a:t>Bức Tường phía Tây </a:t>
              </a:r>
              <a:r>
                <a:rPr lang="ja-JP" altLang="en-US" sz="2000" b="1">
                  <a:solidFill>
                    <a:srgbClr val="FFFF00"/>
                  </a:solidFill>
                  <a:latin typeface="Comic Sans MS" charset="0"/>
                </a:rPr>
                <a:t>“</a:t>
              </a:r>
              <a:r>
                <a:rPr lang="en-US" sz="2000" b="1">
                  <a:solidFill>
                    <a:srgbClr val="FFFF00"/>
                  </a:solidFill>
                  <a:latin typeface="Comic Sans MS" charset="0"/>
                </a:rPr>
                <a:t>Bức Tường Than Khóc</a:t>
              </a:r>
              <a:r>
                <a:rPr lang="ja-JP" altLang="en-US" sz="2000" b="1">
                  <a:solidFill>
                    <a:srgbClr val="FFFF00"/>
                  </a:solidFill>
                  <a:latin typeface="Comic Sans MS" charset="0"/>
                </a:rPr>
                <a:t>”</a:t>
              </a:r>
              <a:endParaRPr lang="en-US" sz="2000" b="1">
                <a:solidFill>
                  <a:srgbClr val="FFFF00"/>
                </a:solidFill>
                <a:latin typeface="Comic Sans MS" charset="0"/>
              </a:endParaRPr>
            </a:p>
          </p:txBody>
        </p:sp>
      </p:grpSp>
      <p:sp>
        <p:nvSpPr>
          <p:cNvPr id="352289" name="Freeform 33"/>
          <p:cNvSpPr>
            <a:spLocks/>
          </p:cNvSpPr>
          <p:nvPr/>
        </p:nvSpPr>
        <p:spPr bwMode="auto">
          <a:xfrm>
            <a:off x="812800" y="3762375"/>
            <a:ext cx="7632700" cy="1354138"/>
          </a:xfrm>
          <a:custGeom>
            <a:avLst/>
            <a:gdLst/>
            <a:ahLst/>
            <a:cxnLst>
              <a:cxn ang="0">
                <a:pos x="0" y="853"/>
              </a:cxn>
              <a:cxn ang="0">
                <a:pos x="172" y="778"/>
              </a:cxn>
              <a:cxn ang="0">
                <a:pos x="225" y="793"/>
              </a:cxn>
              <a:cxn ang="0">
                <a:pos x="270" y="808"/>
              </a:cxn>
              <a:cxn ang="0">
                <a:pos x="494" y="800"/>
              </a:cxn>
              <a:cxn ang="0">
                <a:pos x="636" y="763"/>
              </a:cxn>
              <a:cxn ang="0">
                <a:pos x="756" y="726"/>
              </a:cxn>
              <a:cxn ang="0">
                <a:pos x="800" y="711"/>
              </a:cxn>
              <a:cxn ang="0">
                <a:pos x="890" y="651"/>
              </a:cxn>
              <a:cxn ang="0">
                <a:pos x="980" y="621"/>
              </a:cxn>
              <a:cxn ang="0">
                <a:pos x="1047" y="598"/>
              </a:cxn>
              <a:cxn ang="0">
                <a:pos x="1092" y="584"/>
              </a:cxn>
              <a:cxn ang="0">
                <a:pos x="1212" y="598"/>
              </a:cxn>
              <a:cxn ang="0">
                <a:pos x="1271" y="584"/>
              </a:cxn>
              <a:cxn ang="0">
                <a:pos x="1406" y="554"/>
              </a:cxn>
              <a:cxn ang="0">
                <a:pos x="1698" y="397"/>
              </a:cxn>
              <a:cxn ang="0">
                <a:pos x="1765" y="374"/>
              </a:cxn>
              <a:cxn ang="0">
                <a:pos x="1787" y="367"/>
              </a:cxn>
              <a:cxn ang="0">
                <a:pos x="1855" y="329"/>
              </a:cxn>
              <a:cxn ang="0">
                <a:pos x="1937" y="277"/>
              </a:cxn>
              <a:cxn ang="0">
                <a:pos x="2027" y="225"/>
              </a:cxn>
              <a:cxn ang="0">
                <a:pos x="2049" y="210"/>
              </a:cxn>
              <a:cxn ang="0">
                <a:pos x="2064" y="187"/>
              </a:cxn>
              <a:cxn ang="0">
                <a:pos x="2109" y="157"/>
              </a:cxn>
              <a:cxn ang="0">
                <a:pos x="2131" y="135"/>
              </a:cxn>
              <a:cxn ang="0">
                <a:pos x="2266" y="98"/>
              </a:cxn>
              <a:cxn ang="0">
                <a:pos x="2333" y="105"/>
              </a:cxn>
              <a:cxn ang="0">
                <a:pos x="2528" y="90"/>
              </a:cxn>
              <a:cxn ang="0">
                <a:pos x="2610" y="38"/>
              </a:cxn>
              <a:cxn ang="0">
                <a:pos x="2722" y="8"/>
              </a:cxn>
              <a:cxn ang="0">
                <a:pos x="2744" y="0"/>
              </a:cxn>
              <a:cxn ang="0">
                <a:pos x="2842" y="60"/>
              </a:cxn>
              <a:cxn ang="0">
                <a:pos x="2864" y="75"/>
              </a:cxn>
              <a:cxn ang="0">
                <a:pos x="2894" y="120"/>
              </a:cxn>
              <a:cxn ang="0">
                <a:pos x="3021" y="172"/>
              </a:cxn>
              <a:cxn ang="0">
                <a:pos x="3051" y="165"/>
              </a:cxn>
              <a:cxn ang="0">
                <a:pos x="3096" y="180"/>
              </a:cxn>
              <a:cxn ang="0">
                <a:pos x="3208" y="314"/>
              </a:cxn>
              <a:cxn ang="0">
                <a:pos x="3268" y="367"/>
              </a:cxn>
              <a:cxn ang="0">
                <a:pos x="3387" y="419"/>
              </a:cxn>
              <a:cxn ang="0">
                <a:pos x="3470" y="471"/>
              </a:cxn>
              <a:cxn ang="0">
                <a:pos x="3544" y="479"/>
              </a:cxn>
              <a:cxn ang="0">
                <a:pos x="3709" y="509"/>
              </a:cxn>
              <a:cxn ang="0">
                <a:pos x="3754" y="524"/>
              </a:cxn>
              <a:cxn ang="0">
                <a:pos x="3776" y="531"/>
              </a:cxn>
              <a:cxn ang="0">
                <a:pos x="3866" y="569"/>
              </a:cxn>
              <a:cxn ang="0">
                <a:pos x="3888" y="576"/>
              </a:cxn>
              <a:cxn ang="0">
                <a:pos x="3933" y="613"/>
              </a:cxn>
              <a:cxn ang="0">
                <a:pos x="3948" y="636"/>
              </a:cxn>
              <a:cxn ang="0">
                <a:pos x="4053" y="666"/>
              </a:cxn>
              <a:cxn ang="0">
                <a:pos x="4143" y="703"/>
              </a:cxn>
              <a:cxn ang="0">
                <a:pos x="4352" y="711"/>
              </a:cxn>
              <a:cxn ang="0">
                <a:pos x="4509" y="748"/>
              </a:cxn>
              <a:cxn ang="0">
                <a:pos x="4808" y="703"/>
              </a:cxn>
            </a:cxnLst>
            <a:rect l="0" t="0" r="r" b="b"/>
            <a:pathLst>
              <a:path w="4808" h="853">
                <a:moveTo>
                  <a:pt x="0" y="853"/>
                </a:moveTo>
                <a:cubicBezTo>
                  <a:pt x="19" y="796"/>
                  <a:pt x="119" y="785"/>
                  <a:pt x="172" y="778"/>
                </a:cubicBezTo>
                <a:cubicBezTo>
                  <a:pt x="189" y="783"/>
                  <a:pt x="207" y="787"/>
                  <a:pt x="225" y="793"/>
                </a:cubicBezTo>
                <a:cubicBezTo>
                  <a:pt x="240" y="797"/>
                  <a:pt x="270" y="808"/>
                  <a:pt x="270" y="808"/>
                </a:cubicBezTo>
                <a:cubicBezTo>
                  <a:pt x="351" y="801"/>
                  <a:pt x="413" y="792"/>
                  <a:pt x="494" y="800"/>
                </a:cubicBezTo>
                <a:cubicBezTo>
                  <a:pt x="542" y="788"/>
                  <a:pt x="588" y="777"/>
                  <a:pt x="636" y="763"/>
                </a:cubicBezTo>
                <a:cubicBezTo>
                  <a:pt x="671" y="738"/>
                  <a:pt x="714" y="732"/>
                  <a:pt x="756" y="726"/>
                </a:cubicBezTo>
                <a:cubicBezTo>
                  <a:pt x="770" y="720"/>
                  <a:pt x="786" y="718"/>
                  <a:pt x="800" y="711"/>
                </a:cubicBezTo>
                <a:cubicBezTo>
                  <a:pt x="825" y="697"/>
                  <a:pt x="861" y="660"/>
                  <a:pt x="890" y="651"/>
                </a:cubicBezTo>
                <a:cubicBezTo>
                  <a:pt x="919" y="641"/>
                  <a:pt x="950" y="631"/>
                  <a:pt x="980" y="621"/>
                </a:cubicBezTo>
                <a:cubicBezTo>
                  <a:pt x="1071" y="587"/>
                  <a:pt x="969" y="620"/>
                  <a:pt x="1047" y="598"/>
                </a:cubicBezTo>
                <a:cubicBezTo>
                  <a:pt x="1062" y="593"/>
                  <a:pt x="1092" y="584"/>
                  <a:pt x="1092" y="584"/>
                </a:cubicBezTo>
                <a:cubicBezTo>
                  <a:pt x="1132" y="587"/>
                  <a:pt x="1171" y="598"/>
                  <a:pt x="1212" y="598"/>
                </a:cubicBezTo>
                <a:cubicBezTo>
                  <a:pt x="1237" y="598"/>
                  <a:pt x="1248" y="589"/>
                  <a:pt x="1271" y="584"/>
                </a:cubicBezTo>
                <a:cubicBezTo>
                  <a:pt x="1315" y="572"/>
                  <a:pt x="1361" y="568"/>
                  <a:pt x="1406" y="554"/>
                </a:cubicBezTo>
                <a:cubicBezTo>
                  <a:pt x="1466" y="461"/>
                  <a:pt x="1592" y="413"/>
                  <a:pt x="1698" y="397"/>
                </a:cubicBezTo>
                <a:cubicBezTo>
                  <a:pt x="1720" y="389"/>
                  <a:pt x="1742" y="381"/>
                  <a:pt x="1765" y="374"/>
                </a:cubicBezTo>
                <a:cubicBezTo>
                  <a:pt x="1772" y="371"/>
                  <a:pt x="1787" y="367"/>
                  <a:pt x="1787" y="367"/>
                </a:cubicBezTo>
                <a:cubicBezTo>
                  <a:pt x="1809" y="352"/>
                  <a:pt x="1832" y="343"/>
                  <a:pt x="1855" y="329"/>
                </a:cubicBezTo>
                <a:cubicBezTo>
                  <a:pt x="1873" y="301"/>
                  <a:pt x="1904" y="286"/>
                  <a:pt x="1937" y="277"/>
                </a:cubicBezTo>
                <a:cubicBezTo>
                  <a:pt x="1968" y="256"/>
                  <a:pt x="1991" y="235"/>
                  <a:pt x="2027" y="225"/>
                </a:cubicBezTo>
                <a:cubicBezTo>
                  <a:pt x="2034" y="220"/>
                  <a:pt x="2042" y="216"/>
                  <a:pt x="2049" y="210"/>
                </a:cubicBezTo>
                <a:cubicBezTo>
                  <a:pt x="2055" y="203"/>
                  <a:pt x="2057" y="193"/>
                  <a:pt x="2064" y="187"/>
                </a:cubicBezTo>
                <a:cubicBezTo>
                  <a:pt x="2077" y="175"/>
                  <a:pt x="2096" y="169"/>
                  <a:pt x="2109" y="157"/>
                </a:cubicBezTo>
                <a:cubicBezTo>
                  <a:pt x="2116" y="149"/>
                  <a:pt x="2121" y="140"/>
                  <a:pt x="2131" y="135"/>
                </a:cubicBezTo>
                <a:cubicBezTo>
                  <a:pt x="2170" y="113"/>
                  <a:pt x="2223" y="110"/>
                  <a:pt x="2266" y="98"/>
                </a:cubicBezTo>
                <a:cubicBezTo>
                  <a:pt x="2318" y="114"/>
                  <a:pt x="2296" y="116"/>
                  <a:pt x="2333" y="105"/>
                </a:cubicBezTo>
                <a:cubicBezTo>
                  <a:pt x="2385" y="120"/>
                  <a:pt x="2475" y="119"/>
                  <a:pt x="2528" y="90"/>
                </a:cubicBezTo>
                <a:cubicBezTo>
                  <a:pt x="2545" y="80"/>
                  <a:pt x="2588" y="45"/>
                  <a:pt x="2610" y="38"/>
                </a:cubicBezTo>
                <a:cubicBezTo>
                  <a:pt x="2646" y="25"/>
                  <a:pt x="2684" y="18"/>
                  <a:pt x="2722" y="8"/>
                </a:cubicBezTo>
                <a:cubicBezTo>
                  <a:pt x="2729" y="5"/>
                  <a:pt x="2736" y="2"/>
                  <a:pt x="2744" y="0"/>
                </a:cubicBezTo>
                <a:cubicBezTo>
                  <a:pt x="2794" y="10"/>
                  <a:pt x="2796" y="29"/>
                  <a:pt x="2842" y="60"/>
                </a:cubicBezTo>
                <a:cubicBezTo>
                  <a:pt x="2849" y="64"/>
                  <a:pt x="2864" y="75"/>
                  <a:pt x="2864" y="75"/>
                </a:cubicBezTo>
                <a:cubicBezTo>
                  <a:pt x="2874" y="90"/>
                  <a:pt x="2876" y="114"/>
                  <a:pt x="2894" y="120"/>
                </a:cubicBezTo>
                <a:cubicBezTo>
                  <a:pt x="2938" y="134"/>
                  <a:pt x="2976" y="157"/>
                  <a:pt x="3021" y="172"/>
                </a:cubicBezTo>
                <a:cubicBezTo>
                  <a:pt x="3031" y="169"/>
                  <a:pt x="3040" y="163"/>
                  <a:pt x="3051" y="165"/>
                </a:cubicBezTo>
                <a:cubicBezTo>
                  <a:pt x="3066" y="166"/>
                  <a:pt x="3096" y="180"/>
                  <a:pt x="3096" y="180"/>
                </a:cubicBezTo>
                <a:cubicBezTo>
                  <a:pt x="3130" y="231"/>
                  <a:pt x="3144" y="293"/>
                  <a:pt x="3208" y="314"/>
                </a:cubicBezTo>
                <a:cubicBezTo>
                  <a:pt x="3231" y="330"/>
                  <a:pt x="3241" y="355"/>
                  <a:pt x="3268" y="367"/>
                </a:cubicBezTo>
                <a:cubicBezTo>
                  <a:pt x="3317" y="388"/>
                  <a:pt x="3339" y="391"/>
                  <a:pt x="3387" y="419"/>
                </a:cubicBezTo>
                <a:cubicBezTo>
                  <a:pt x="3400" y="469"/>
                  <a:pt x="3417" y="464"/>
                  <a:pt x="3470" y="471"/>
                </a:cubicBezTo>
                <a:cubicBezTo>
                  <a:pt x="3497" y="481"/>
                  <a:pt x="3515" y="488"/>
                  <a:pt x="3544" y="479"/>
                </a:cubicBezTo>
                <a:cubicBezTo>
                  <a:pt x="3599" y="485"/>
                  <a:pt x="3654" y="495"/>
                  <a:pt x="3709" y="509"/>
                </a:cubicBezTo>
                <a:cubicBezTo>
                  <a:pt x="3724" y="512"/>
                  <a:pt x="3738" y="519"/>
                  <a:pt x="3754" y="524"/>
                </a:cubicBezTo>
                <a:cubicBezTo>
                  <a:pt x="3761" y="526"/>
                  <a:pt x="3776" y="531"/>
                  <a:pt x="3776" y="531"/>
                </a:cubicBezTo>
                <a:cubicBezTo>
                  <a:pt x="3805" y="550"/>
                  <a:pt x="3831" y="557"/>
                  <a:pt x="3866" y="569"/>
                </a:cubicBezTo>
                <a:cubicBezTo>
                  <a:pt x="3873" y="571"/>
                  <a:pt x="3888" y="576"/>
                  <a:pt x="3888" y="576"/>
                </a:cubicBezTo>
                <a:cubicBezTo>
                  <a:pt x="3910" y="590"/>
                  <a:pt x="3915" y="591"/>
                  <a:pt x="3933" y="613"/>
                </a:cubicBezTo>
                <a:cubicBezTo>
                  <a:pt x="3938" y="620"/>
                  <a:pt x="3940" y="630"/>
                  <a:pt x="3948" y="636"/>
                </a:cubicBezTo>
                <a:cubicBezTo>
                  <a:pt x="3966" y="650"/>
                  <a:pt x="4039" y="662"/>
                  <a:pt x="4053" y="666"/>
                </a:cubicBezTo>
                <a:cubicBezTo>
                  <a:pt x="4087" y="675"/>
                  <a:pt x="4110" y="692"/>
                  <a:pt x="4143" y="703"/>
                </a:cubicBezTo>
                <a:cubicBezTo>
                  <a:pt x="4217" y="697"/>
                  <a:pt x="4279" y="693"/>
                  <a:pt x="4352" y="711"/>
                </a:cubicBezTo>
                <a:cubicBezTo>
                  <a:pt x="4404" y="723"/>
                  <a:pt x="4509" y="748"/>
                  <a:pt x="4509" y="748"/>
                </a:cubicBezTo>
                <a:cubicBezTo>
                  <a:pt x="4608" y="736"/>
                  <a:pt x="4707" y="703"/>
                  <a:pt x="4808" y="703"/>
                </a:cubicBezTo>
              </a:path>
            </a:pathLst>
          </a:cu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352288" name="Rectangle 32"/>
          <p:cNvSpPr>
            <a:spLocks noChangeArrowheads="1"/>
          </p:cNvSpPr>
          <p:nvPr/>
        </p:nvSpPr>
        <p:spPr bwMode="auto">
          <a:xfrm>
            <a:off x="3894138" y="3582988"/>
            <a:ext cx="1971675" cy="569912"/>
          </a:xfrm>
          <a:prstGeom prst="rect">
            <a:avLst/>
          </a:prstGeom>
          <a:solidFill>
            <a:srgbClr val="1039BD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grpSp>
        <p:nvGrpSpPr>
          <p:cNvPr id="130057" name="Group 11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130068" name="Group 13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352286" name="Freeform 30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/>
                <a:ahLst/>
                <a:cxnLst>
                  <a:cxn ang="0">
                    <a:pos x="128" y="48"/>
                  </a:cxn>
                  <a:cxn ang="0">
                    <a:pos x="0" y="48"/>
                  </a:cxn>
                  <a:cxn ang="0">
                    <a:pos x="0" y="0"/>
                  </a:cxn>
                  <a:cxn ang="0">
                    <a:pos x="128" y="48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52285" name="AutoShape 29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52284" name="Rectangle 28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52283" name="Line 27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52282" name="Rectangle 26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52281" name="Rectangle 25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52280" name="Line 24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52279" name="Line 23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52278" name="Line 22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52277" name="Line 21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52276" name="Line 20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52275" name="Line 19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52274" name="Line 18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52273" name="Line 17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52272" name="Line 16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52271" name="Line 15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30086" name="Rectangle 14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eaLnBrk="0" hangingPunct="0"/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ROYALTY</a:t>
                </a:r>
              </a:p>
            </p:txBody>
          </p:sp>
        </p:grpSp>
        <p:sp>
          <p:nvSpPr>
            <p:cNvPr id="130069" name="Rectangle 12"/>
            <p:cNvSpPr>
              <a:spLocks noChangeArrowheads="1"/>
            </p:cNvSpPr>
            <p:nvPr/>
          </p:nvSpPr>
          <p:spPr bwMode="auto">
            <a:xfrm>
              <a:off x="5139" y="2267"/>
              <a:ext cx="3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eaLnBrk="0" hangingPunct="0"/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130058" name="Text Box 10"/>
          <p:cNvSpPr txBox="1">
            <a:spLocks noChangeArrowheads="1"/>
          </p:cNvSpPr>
          <p:nvPr/>
        </p:nvSpPr>
        <p:spPr bwMode="auto">
          <a:xfrm>
            <a:off x="8721725" y="84138"/>
            <a:ext cx="254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30059" name="Text Box 9"/>
          <p:cNvSpPr txBox="1">
            <a:spLocks noChangeArrowheads="1"/>
          </p:cNvSpPr>
          <p:nvPr/>
        </p:nvSpPr>
        <p:spPr bwMode="auto">
          <a:xfrm>
            <a:off x="8597900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7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35226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3122613"/>
            <a:ext cx="19272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3068638" y="2974975"/>
            <a:ext cx="3478212" cy="2747963"/>
            <a:chOff x="2065" y="1641"/>
            <a:chExt cx="2055" cy="1731"/>
          </a:xfrm>
        </p:grpSpPr>
        <p:graphicFrame>
          <p:nvGraphicFramePr>
            <p:cNvPr id="130066" name="Object 2"/>
            <p:cNvGraphicFramePr>
              <a:graphicFrameLocks noChangeAspect="1"/>
            </p:cNvGraphicFramePr>
            <p:nvPr/>
          </p:nvGraphicFramePr>
          <p:xfrm>
            <a:off x="2401" y="1641"/>
            <a:ext cx="1592" cy="10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100" name="Document" r:id="rId6" imgW="5600700" imgH="3426460" progId="">
                    <p:embed/>
                  </p:oleObj>
                </mc:Choice>
                <mc:Fallback>
                  <p:oleObj name="Document" r:id="rId6" imgW="5600700" imgH="3426460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1" y="1641"/>
                          <a:ext cx="1592" cy="10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2262" name="Text Box 6"/>
            <p:cNvSpPr txBox="1">
              <a:spLocks noChangeArrowheads="1"/>
            </p:cNvSpPr>
            <p:nvPr/>
          </p:nvSpPr>
          <p:spPr bwMode="auto">
            <a:xfrm>
              <a:off x="2065" y="2616"/>
              <a:ext cx="2055" cy="7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FFFF00"/>
                  </a:solidFill>
                  <a:latin typeface="Comic Sans MS" charset="0"/>
                </a:rPr>
                <a:t>Ngày nay là Đền thờ Hồi giáo (Dome of the Rock)</a:t>
              </a:r>
            </a:p>
          </p:txBody>
        </p:sp>
      </p:grpSp>
      <p:sp>
        <p:nvSpPr>
          <p:cNvPr id="352260" name="Rectangle 4"/>
          <p:cNvSpPr>
            <a:spLocks noChangeArrowheads="1"/>
          </p:cNvSpPr>
          <p:nvPr/>
        </p:nvSpPr>
        <p:spPr bwMode="auto">
          <a:xfrm>
            <a:off x="8077200" y="6532563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31</a:t>
            </a:r>
          </a:p>
        </p:txBody>
      </p:sp>
      <p:sp>
        <p:nvSpPr>
          <p:cNvPr id="352259" name="Text Box 3"/>
          <p:cNvSpPr txBox="1">
            <a:spLocks noChangeArrowheads="1"/>
          </p:cNvSpPr>
          <p:nvPr/>
        </p:nvSpPr>
        <p:spPr bwMode="auto">
          <a:xfrm>
            <a:off x="1765300" y="0"/>
            <a:ext cx="5668963" cy="3381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b="1" dirty="0">
                <a:latin typeface="Comic Sans MS" pitchFamily="-112" charset="0"/>
                <a:ea typeface="+mn-ea"/>
                <a:cs typeface="+mn-cs"/>
              </a:rPr>
              <a:t>1 </a:t>
            </a:r>
            <a:r>
              <a:rPr lang="en-US" sz="1600" b="1" dirty="0" err="1">
                <a:latin typeface="Comic Sans MS" pitchFamily="-112" charset="0"/>
                <a:ea typeface="+mn-ea"/>
                <a:cs typeface="+mn-cs"/>
              </a:rPr>
              <a:t>Vua</a:t>
            </a:r>
            <a:r>
              <a:rPr lang="en-US" sz="1600" b="1" dirty="0">
                <a:latin typeface="Comic Sans MS" pitchFamily="-112" charset="0"/>
                <a:ea typeface="+mn-ea"/>
                <a:cs typeface="+mn-cs"/>
              </a:rPr>
              <a:t> 6:14-38</a:t>
            </a:r>
          </a:p>
        </p:txBody>
      </p:sp>
      <p:sp>
        <p:nvSpPr>
          <p:cNvPr id="130064" name="Text Box 2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Handbook pg. 32-37</a:t>
            </a:r>
          </a:p>
        </p:txBody>
      </p:sp>
      <p:sp>
        <p:nvSpPr>
          <p:cNvPr id="352308" name="Rectangle 5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838200"/>
            <a:ext cx="7772400" cy="685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2400" b="1">
                <a:solidFill>
                  <a:srgbClr val="111A94"/>
                </a:solidFill>
                <a:effectLst/>
                <a:latin typeface="Comic Sans MS" charset="0"/>
                <a:ea typeface="ＭＳ Ｐゴシック" charset="0"/>
                <a:cs typeface="ＭＳ Ｐゴシック" charset="0"/>
              </a:rPr>
              <a:t>Núi </a:t>
            </a:r>
            <a:r>
              <a:rPr lang="en-US" sz="3200" b="1">
                <a:solidFill>
                  <a:srgbClr val="111A94"/>
                </a:solidFill>
                <a:effectLst/>
                <a:latin typeface="Comic Sans MS" charset="0"/>
                <a:ea typeface="ＭＳ Ｐゴシック" charset="0"/>
                <a:cs typeface="ＭＳ Ｐゴシック" charset="0"/>
              </a:rPr>
              <a:t>Đền thờ </a:t>
            </a:r>
            <a:endParaRPr lang="en-US" sz="320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52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2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2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2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2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306" grpId="0" animBg="1"/>
      <p:bldP spid="352305" grpId="0" build="p" autoUpdateAnimBg="0" advAuto="100"/>
      <p:bldP spid="35228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7" descr="western w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53975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5257800" y="-762000"/>
            <a:ext cx="3962400" cy="35814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>
                <a:latin typeface="Garamond" charset="0"/>
                <a:ea typeface="ＭＳ Ｐゴシック" charset="0"/>
                <a:cs typeface="ＭＳ Ｐゴシック" charset="0"/>
              </a:rPr>
              <a:t>Bức tường phía Tây của người Do thái</a:t>
            </a:r>
          </a:p>
        </p:txBody>
      </p:sp>
      <p:pic>
        <p:nvPicPr>
          <p:cNvPr id="130053" name="Picture 5" descr="Jerusalem Templ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9163" y="1851025"/>
            <a:ext cx="2941637" cy="2185988"/>
          </a:xfrm>
        </p:spPr>
      </p:pic>
      <p:pic>
        <p:nvPicPr>
          <p:cNvPr id="130052" name="Picture 4" descr="Temple Alta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1075" y="4441825"/>
            <a:ext cx="3006725" cy="2187575"/>
          </a:xfrm>
        </p:spPr>
      </p:pic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24</a:t>
            </a:r>
          </a:p>
        </p:txBody>
      </p:sp>
      <p:pic>
        <p:nvPicPr>
          <p:cNvPr id="130050" name="Picture 2" descr="Men praying at Western Wall, tb n0102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57188" y="2143125"/>
            <a:ext cx="5899150" cy="44243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6" descr="44 Jer Mod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0"/>
            <a:ext cx="48990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2" name="Picture 2" descr="44 Jer Mod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0"/>
            <a:ext cx="592138" cy="838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4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3200400" cy="1600200"/>
          </a:xfrm>
          <a:solidFill>
            <a:srgbClr val="008000"/>
          </a:solidFill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Jerusalem</a:t>
            </a:r>
            <a:br>
              <a:rPr lang="en-US">
                <a:latin typeface="Garamond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latin typeface="Garamond" charset="0"/>
                <a:ea typeface="ＭＳ Ｐゴシック" charset="0"/>
                <a:cs typeface="ＭＳ Ｐゴシック" charset="0"/>
              </a:rPr>
              <a:t>nhìn từ xa</a:t>
            </a:r>
            <a:endParaRPr lang="en-US">
              <a:latin typeface="Garamond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5867400" y="274638"/>
            <a:ext cx="2819400" cy="33067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Dân số Jerusalem Ngày nay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67400" y="3733800"/>
            <a:ext cx="3276600" cy="239236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Tây = Do thái</a:t>
            </a:r>
          </a:p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Đông =  Ả rập</a:t>
            </a:r>
          </a:p>
        </p:txBody>
      </p:sp>
      <p:pic>
        <p:nvPicPr>
          <p:cNvPr id="136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83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7" name="Rectangle 9"/>
          <p:cNvSpPr>
            <a:spLocks noGrp="1" noRot="1" noChangeArrowheads="1"/>
          </p:cNvSpPr>
          <p:nvPr>
            <p:ph type="title"/>
          </p:nvPr>
        </p:nvSpPr>
        <p:spPr>
          <a:xfrm>
            <a:off x="5334000" y="274638"/>
            <a:ext cx="3886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Cổ Thành</a:t>
            </a:r>
          </a:p>
        </p:txBody>
      </p:sp>
      <p:sp>
        <p:nvSpPr>
          <p:cNvPr id="17101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334000" y="1600200"/>
            <a:ext cx="38100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latin typeface="Garamond" charset="0"/>
                <a:ea typeface="ＭＳ Ｐゴシック" charset="0"/>
                <a:cs typeface="ＭＳ Ｐゴシック" charset="0"/>
              </a:rPr>
              <a:t>Mỗi góc tượng trưng cho một kỷ nguyên</a:t>
            </a:r>
          </a:p>
        </p:txBody>
      </p:sp>
      <p:grpSp>
        <p:nvGrpSpPr>
          <p:cNvPr id="138243" name="Group 3"/>
          <p:cNvGrpSpPr>
            <a:grpSpLocks/>
          </p:cNvGrpSpPr>
          <p:nvPr/>
        </p:nvGrpSpPr>
        <p:grpSpPr bwMode="auto">
          <a:xfrm>
            <a:off x="76200" y="0"/>
            <a:ext cx="5257800" cy="6858000"/>
            <a:chOff x="48" y="0"/>
            <a:chExt cx="3312" cy="4320"/>
          </a:xfrm>
        </p:grpSpPr>
        <p:pic>
          <p:nvPicPr>
            <p:cNvPr id="138245" name="Picture 7" descr="Old City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3" y="0"/>
              <a:ext cx="1815" cy="2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246" name="Picture 6" descr="Old City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"/>
            <a:stretch>
              <a:fillRect/>
            </a:stretch>
          </p:blipFill>
          <p:spPr bwMode="auto">
            <a:xfrm>
              <a:off x="48" y="0"/>
              <a:ext cx="1758" cy="2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247" name="Picture 5" descr="Old City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828"/>
              <a:ext cx="1815" cy="2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248" name="Picture 4" descr="Old City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90"/>
            <a:stretch>
              <a:fillRect/>
            </a:stretch>
          </p:blipFill>
          <p:spPr bwMode="auto">
            <a:xfrm>
              <a:off x="1590" y="1828"/>
              <a:ext cx="1770" cy="2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36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9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Hi vọng về sự Phục sinh của người Do thái</a:t>
            </a:r>
          </a:p>
        </p:txBody>
      </p:sp>
      <p:pic>
        <p:nvPicPr>
          <p:cNvPr id="140290" name="Picture 6" descr="Tom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216150"/>
            <a:ext cx="95377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1" name="Picture 5" descr="Tom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1"/>
          <a:stretch>
            <a:fillRect/>
          </a:stretch>
        </p:blipFill>
        <p:spPr bwMode="auto">
          <a:xfrm>
            <a:off x="3962400" y="2209800"/>
            <a:ext cx="5254625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6" name="AutoShape 4"/>
          <p:cNvSpPr>
            <a:spLocks noChangeArrowheads="1"/>
          </p:cNvSpPr>
          <p:nvPr/>
        </p:nvSpPr>
        <p:spPr bwMode="auto">
          <a:xfrm rot="482294" flipH="1">
            <a:off x="5613400" y="4062413"/>
            <a:ext cx="3968750" cy="758825"/>
          </a:xfrm>
          <a:prstGeom prst="curvedUpArrow">
            <a:avLst>
              <a:gd name="adj1" fmla="val 104603"/>
              <a:gd name="adj2" fmla="val 209205"/>
              <a:gd name="adj3" fmla="val 33333"/>
            </a:avLst>
          </a:prstGeom>
          <a:solidFill>
            <a:schemeClr val="hlink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24</a:t>
            </a:r>
          </a:p>
        </p:txBody>
      </p:sp>
      <p:sp>
        <p:nvSpPr>
          <p:cNvPr id="172034" name="Text Box 2"/>
          <p:cNvSpPr txBox="1">
            <a:spLocks noChangeArrowheads="1"/>
          </p:cNvSpPr>
          <p:nvPr/>
        </p:nvSpPr>
        <p:spPr bwMode="auto">
          <a:xfrm>
            <a:off x="228600" y="1295400"/>
            <a:ext cx="8686800" cy="1384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Những người Do thái chôn trên núi Ôlive mong được là người đầu tiên bước vào Cửa Đông với Đấng Mê sia  khi Ngài đến.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025"/>
            <a:ext cx="9296400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600200"/>
            <a:ext cx="7772400" cy="1143000"/>
          </a:xfrm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Cổng Vàng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10" descr="43 Jer 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0"/>
            <a:ext cx="5448300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2" name="Text Box 8"/>
          <p:cNvSpPr txBox="1">
            <a:spLocks noChangeArrowheads="1"/>
          </p:cNvSpPr>
          <p:nvPr/>
        </p:nvSpPr>
        <p:spPr bwMode="auto">
          <a:xfrm>
            <a:off x="152400" y="2362200"/>
            <a:ext cx="4800600" cy="39703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Christ chết</a:t>
            </a: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Phục sinh</a:t>
            </a: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Thành lập hội thánh  </a:t>
            </a: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Hội thánh mẹ</a:t>
            </a: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Christ tái lâm</a:t>
            </a:r>
          </a:p>
        </p:txBody>
      </p:sp>
      <p:sp>
        <p:nvSpPr>
          <p:cNvPr id="175111" name="AutoShape 7"/>
          <p:cNvSpPr>
            <a:spLocks/>
          </p:cNvSpPr>
          <p:nvPr/>
        </p:nvSpPr>
        <p:spPr bwMode="auto">
          <a:xfrm>
            <a:off x="3276600" y="2286000"/>
            <a:ext cx="519113" cy="1447800"/>
          </a:xfrm>
          <a:prstGeom prst="rightBrace">
            <a:avLst>
              <a:gd name="adj1" fmla="val 33339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75110" name="Line 6"/>
          <p:cNvSpPr>
            <a:spLocks noChangeShapeType="1"/>
          </p:cNvSpPr>
          <p:nvPr/>
        </p:nvSpPr>
        <p:spPr bwMode="auto">
          <a:xfrm>
            <a:off x="3810000" y="3048000"/>
            <a:ext cx="18288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5109" name="Line 5"/>
          <p:cNvSpPr>
            <a:spLocks noChangeShapeType="1"/>
          </p:cNvSpPr>
          <p:nvPr/>
        </p:nvSpPr>
        <p:spPr bwMode="auto">
          <a:xfrm flipV="1">
            <a:off x="3810000" y="1676400"/>
            <a:ext cx="2209800" cy="1371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5108" name="Line 4"/>
          <p:cNvSpPr>
            <a:spLocks noChangeShapeType="1"/>
          </p:cNvSpPr>
          <p:nvPr/>
        </p:nvSpPr>
        <p:spPr bwMode="auto">
          <a:xfrm>
            <a:off x="3352800" y="4419600"/>
            <a:ext cx="25908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5107" name="Line 3"/>
          <p:cNvSpPr>
            <a:spLocks noChangeShapeType="1"/>
          </p:cNvSpPr>
          <p:nvPr/>
        </p:nvSpPr>
        <p:spPr bwMode="auto">
          <a:xfrm flipV="1">
            <a:off x="3581400" y="3657600"/>
            <a:ext cx="5486400" cy="2286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8458200" y="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28</a:t>
            </a:r>
          </a:p>
        </p:txBody>
      </p:sp>
      <p:sp>
        <p:nvSpPr>
          <p:cNvPr id="175115" name="Rectangle 11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3810000" cy="1782763"/>
          </a:xfrm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360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Ý nghĩa với</a:t>
            </a:r>
            <a:br>
              <a:rPr lang="en-US" sz="360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360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 C</a:t>
            </a:r>
            <a:r>
              <a:rPr lang="vi-VN" sz="360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ơ đốc nhâ</a:t>
            </a:r>
            <a:r>
              <a:rPr lang="en-US" sz="360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n  :</a:t>
            </a: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029200" y="15240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512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4343400" cy="563562"/>
          </a:xfrm>
          <a:solidFill>
            <a:schemeClr val="accent2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Thế giới Ngày nay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4" name="Rectangle 8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Hồi giáo Kiểm soát</a:t>
            </a:r>
          </a:p>
        </p:txBody>
      </p:sp>
      <p:pic>
        <p:nvPicPr>
          <p:cNvPr id="146434" name="Picture 7" descr="Jerusalem, Temple Mount, Bible, Old and New Testament, free picture">
            <a:hlinkClick r:id="rId3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0" y="381000"/>
            <a:ext cx="1600200" cy="1039813"/>
          </a:xfrm>
        </p:spPr>
      </p:pic>
      <p:pic>
        <p:nvPicPr>
          <p:cNvPr id="173062" name="Picture 6" descr="El Aqsa Muslim Mosqu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954213"/>
            <a:ext cx="4375150" cy="3151187"/>
          </a:xfrm>
        </p:spPr>
      </p:pic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5334000" y="5240338"/>
            <a:ext cx="33528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Al-Aksa Mosque</a:t>
            </a:r>
          </a:p>
        </p:txBody>
      </p:sp>
      <p:pic>
        <p:nvPicPr>
          <p:cNvPr id="173060" name="Picture 4" descr="Dome of the Roc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463675"/>
            <a:ext cx="4648200" cy="3641725"/>
          </a:xfrm>
        </p:spPr>
      </p:pic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609600" y="5240338"/>
            <a:ext cx="3886200" cy="14652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Mosque of Omar</a:t>
            </a:r>
          </a:p>
          <a:p>
            <a:pPr algn="ctr" fontAlgn="t"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(Dome of the Rock)</a:t>
            </a:r>
          </a:p>
        </p:txBody>
      </p:sp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1" grpId="0" autoUpdateAnimBg="0"/>
      <p:bldP spid="173059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3505200" cy="43735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Cái Vòm Sáng hơn</a:t>
            </a:r>
            <a:br>
              <a:rPr lang="en-US">
                <a:latin typeface="Garamond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Mái Vòm</a:t>
            </a:r>
          </a:p>
        </p:txBody>
      </p:sp>
      <p:pic>
        <p:nvPicPr>
          <p:cNvPr id="148482" name="Picture 3" descr="Jerusal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0"/>
            <a:ext cx="4387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2" name="Text Box 2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24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4" descr="Sacred St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609600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Tảng Đá Bên trong</a:t>
            </a:r>
          </a:p>
        </p:txBody>
      </p:sp>
      <p:sp>
        <p:nvSpPr>
          <p:cNvPr id="195586" name="Text Box 2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24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3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3505200" cy="4071938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Người Hồi giáo cầu  nguyện tại Đền Vòm</a:t>
            </a:r>
          </a:p>
        </p:txBody>
      </p:sp>
      <p:pic>
        <p:nvPicPr>
          <p:cNvPr id="152578" name="Picture 4" descr="Dome from the 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0"/>
            <a:ext cx="440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79" name="Picture 3" descr="Dome of the Rock side 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5988"/>
            <a:ext cx="4953000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0" name="Text Box 2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24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4" descr="Jerusalem Sunset, Bible, Old and New Testament, free pic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-20638"/>
            <a:ext cx="9448800" cy="7031038"/>
          </a:xfrm>
        </p:spPr>
      </p:pic>
      <p:sp>
        <p:nvSpPr>
          <p:cNvPr id="349187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Tương lai của Đền Vòm là gì?</a:t>
            </a:r>
          </a:p>
        </p:txBody>
      </p:sp>
      <p:sp>
        <p:nvSpPr>
          <p:cNvPr id="349186" name="Text Box 2"/>
          <p:cNvSpPr txBox="1">
            <a:spLocks noChangeArrowheads="1"/>
          </p:cNvSpPr>
          <p:nvPr/>
        </p:nvSpPr>
        <p:spPr bwMode="auto">
          <a:xfrm>
            <a:off x="8382000" y="166688"/>
            <a:ext cx="685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24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71" name="Rectangle 11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6829425" cy="563562"/>
          </a:xfrm>
          <a:solidFill>
            <a:schemeClr val="accent2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Jerusalem Ngàn năm Bình an</a:t>
            </a:r>
          </a:p>
        </p:txBody>
      </p:sp>
      <p:sp>
        <p:nvSpPr>
          <p:cNvPr id="348170" name="AutoShape 10"/>
          <p:cNvSpPr>
            <a:spLocks noChangeArrowheads="1"/>
          </p:cNvSpPr>
          <p:nvPr/>
        </p:nvSpPr>
        <p:spPr bwMode="auto">
          <a:xfrm>
            <a:off x="5181600" y="1676400"/>
            <a:ext cx="533400" cy="5334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348169" name="Line 9"/>
          <p:cNvSpPr>
            <a:spLocks noChangeShapeType="1"/>
          </p:cNvSpPr>
          <p:nvPr/>
        </p:nvSpPr>
        <p:spPr bwMode="auto">
          <a:xfrm flipH="1">
            <a:off x="5029200" y="2362200"/>
            <a:ext cx="3048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8168" name="Line 8"/>
          <p:cNvSpPr>
            <a:spLocks noChangeShapeType="1"/>
          </p:cNvSpPr>
          <p:nvPr/>
        </p:nvSpPr>
        <p:spPr bwMode="auto">
          <a:xfrm rot="5400000" flipH="1">
            <a:off x="5067300" y="1562100"/>
            <a:ext cx="1524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8167" name="Line 7"/>
          <p:cNvSpPr>
            <a:spLocks noChangeShapeType="1"/>
          </p:cNvSpPr>
          <p:nvPr/>
        </p:nvSpPr>
        <p:spPr bwMode="auto">
          <a:xfrm rot="10800000" flipH="1">
            <a:off x="5715000" y="1676400"/>
            <a:ext cx="762000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8166" name="Line 6"/>
          <p:cNvSpPr>
            <a:spLocks noChangeShapeType="1"/>
          </p:cNvSpPr>
          <p:nvPr/>
        </p:nvSpPr>
        <p:spPr bwMode="auto">
          <a:xfrm>
            <a:off x="5715000" y="2133600"/>
            <a:ext cx="1828800" cy="1752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8165" name="Line 5"/>
          <p:cNvSpPr>
            <a:spLocks noChangeShapeType="1"/>
          </p:cNvSpPr>
          <p:nvPr/>
        </p:nvSpPr>
        <p:spPr bwMode="auto">
          <a:xfrm flipH="1">
            <a:off x="3581400" y="2133600"/>
            <a:ext cx="1600200" cy="1447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8164" name="Line 4"/>
          <p:cNvSpPr>
            <a:spLocks noChangeShapeType="1"/>
          </p:cNvSpPr>
          <p:nvPr/>
        </p:nvSpPr>
        <p:spPr bwMode="auto">
          <a:xfrm flipH="1">
            <a:off x="2895600" y="1981200"/>
            <a:ext cx="2209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8163" name="Line 3"/>
          <p:cNvSpPr>
            <a:spLocks noChangeShapeType="1"/>
          </p:cNvSpPr>
          <p:nvPr/>
        </p:nvSpPr>
        <p:spPr bwMode="auto">
          <a:xfrm rot="10800000" flipH="1" flipV="1">
            <a:off x="5715000" y="1905000"/>
            <a:ext cx="15240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8162" name="Text Box 2"/>
          <p:cNvSpPr txBox="1">
            <a:spLocks noChangeArrowheads="1"/>
          </p:cNvSpPr>
          <p:nvPr/>
        </p:nvSpPr>
        <p:spPr bwMode="auto">
          <a:xfrm>
            <a:off x="8458200" y="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24</a:t>
            </a:r>
          </a:p>
        </p:txBody>
      </p:sp>
    </p:spTree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The Last Beginning</a:t>
            </a:r>
          </a:p>
        </p:txBody>
      </p:sp>
      <p:sp>
        <p:nvSpPr>
          <p:cNvPr id="158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8723" name="Picture 4" descr="the last begin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5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accent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95400"/>
            <a:ext cx="5791200" cy="4572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The New Jerusalem</a:t>
            </a:r>
          </a:p>
        </p:txBody>
      </p:sp>
      <p:pic>
        <p:nvPicPr>
          <p:cNvPr id="160771" name="Picture 3" descr="Pict102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6" r="2068"/>
          <a:stretch>
            <a:fillRect/>
          </a:stretch>
        </p:blipFill>
        <p:spPr>
          <a:xfrm>
            <a:off x="-36513" y="1412875"/>
            <a:ext cx="6769101" cy="5441950"/>
          </a:xfrm>
        </p:spPr>
      </p:pic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3429000" y="2928938"/>
            <a:ext cx="1993900" cy="14795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CCFF"/>
                </a:solidFill>
                <a:latin typeface="Comic Sans MS" charset="0"/>
              </a:rPr>
              <a:t>Diện tích Jerusalem mới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CCFF"/>
                </a:solidFill>
                <a:latin typeface="Comic Sans MS" charset="0"/>
              </a:rPr>
              <a:t>2,250,000 dặm vuông</a:t>
            </a:r>
          </a:p>
        </p:txBody>
      </p:sp>
      <p:sp>
        <p:nvSpPr>
          <p:cNvPr id="160773" name="Text Box 5" descr="Brown marble"/>
          <p:cNvSpPr txBox="1">
            <a:spLocks noChangeArrowheads="1"/>
          </p:cNvSpPr>
          <p:nvPr/>
        </p:nvSpPr>
        <p:spPr bwMode="auto">
          <a:xfrm>
            <a:off x="107950" y="1035050"/>
            <a:ext cx="6481763" cy="1109663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600" b="1">
                <a:solidFill>
                  <a:srgbClr val="FFCC00"/>
                </a:solidFill>
                <a:latin typeface="Monotype Corsiva" charset="0"/>
              </a:rPr>
              <a:t>Jerusalem Mới</a:t>
            </a:r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8458200" y="76200"/>
            <a:ext cx="638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2400" b="1">
                <a:solidFill>
                  <a:schemeClr val="tx2"/>
                </a:solidFill>
                <a:latin typeface="Times New Roman" charset="0"/>
              </a:rPr>
              <a:t>331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accent1"/>
            </a:gs>
            <a:gs pos="100000">
              <a:schemeClr val="accent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Pict102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3450" y="979488"/>
            <a:ext cx="7310438" cy="6049962"/>
          </a:xfrm>
        </p:spPr>
      </p:pic>
      <p:sp>
        <p:nvSpPr>
          <p:cNvPr id="197635" name="Rectangle 3"/>
          <p:cNvSpPr>
            <a:spLocks noChangeArrowheads="1"/>
          </p:cNvSpPr>
          <p:nvPr/>
        </p:nvSpPr>
        <p:spPr bwMode="auto">
          <a:xfrm>
            <a:off x="3132138" y="1412875"/>
            <a:ext cx="4752975" cy="482441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 type="none" w="lg" len="lg"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97636" name="Line 4"/>
          <p:cNvSpPr>
            <a:spLocks noChangeShapeType="1"/>
          </p:cNvSpPr>
          <p:nvPr/>
        </p:nvSpPr>
        <p:spPr bwMode="auto">
          <a:xfrm>
            <a:off x="3132138" y="6237288"/>
            <a:ext cx="475297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97637" name="Line 5"/>
          <p:cNvSpPr>
            <a:spLocks noChangeShapeType="1"/>
          </p:cNvSpPr>
          <p:nvPr/>
        </p:nvSpPr>
        <p:spPr bwMode="auto">
          <a:xfrm>
            <a:off x="3132138" y="1412875"/>
            <a:ext cx="475297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arrow" w="med" len="med"/>
            <a:tailEnd type="none" w="lg" len="lg"/>
          </a:ln>
          <a:effectLst/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97638" name="Line 6"/>
          <p:cNvSpPr>
            <a:spLocks noChangeShapeType="1"/>
          </p:cNvSpPr>
          <p:nvPr/>
        </p:nvSpPr>
        <p:spPr bwMode="auto">
          <a:xfrm rot="16200000" flipH="1">
            <a:off x="5472906" y="3825082"/>
            <a:ext cx="48244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arrow" w="med" len="med"/>
            <a:tailEnd type="none" w="lg" len="lg"/>
          </a:ln>
          <a:effectLst/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97639" name="Line 7"/>
          <p:cNvSpPr>
            <a:spLocks noChangeShapeType="1"/>
          </p:cNvSpPr>
          <p:nvPr/>
        </p:nvSpPr>
        <p:spPr bwMode="auto">
          <a:xfrm rot="16200000" flipH="1">
            <a:off x="684213" y="3789363"/>
            <a:ext cx="489585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62824" name="Rectangle 8" descr="Brown marble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893175" cy="11430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en-US" sz="6000">
                <a:solidFill>
                  <a:srgbClr val="FFCC00"/>
                </a:solidFill>
                <a:latin typeface="Monotype Corsiva" charset="0"/>
                <a:ea typeface="ＭＳ Ｐゴシック" charset="0"/>
                <a:cs typeface="ＭＳ Ｐゴシック" charset="0"/>
              </a:rPr>
              <a:t>Jerusalem mới &amp; Đông Nam Á </a:t>
            </a:r>
          </a:p>
        </p:txBody>
      </p:sp>
      <p:sp>
        <p:nvSpPr>
          <p:cNvPr id="162825" name="Text Box 9"/>
          <p:cNvSpPr txBox="1">
            <a:spLocks noChangeArrowheads="1"/>
          </p:cNvSpPr>
          <p:nvPr/>
        </p:nvSpPr>
        <p:spPr bwMode="auto">
          <a:xfrm>
            <a:off x="8555038" y="4763"/>
            <a:ext cx="561975" cy="396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chemeClr val="bg1"/>
                </a:solidFill>
                <a:latin typeface="Times New Roman" charset="0"/>
              </a:rPr>
              <a:t>331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97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9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19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9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74638"/>
            <a:ext cx="8458200" cy="1173162"/>
          </a:xfrm>
          <a:gradFill rotWithShape="1">
            <a:gsLst>
              <a:gs pos="0">
                <a:srgbClr val="008000"/>
              </a:gs>
              <a:gs pos="100000">
                <a:srgbClr val="008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defRPr/>
            </a:pPr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Bây giờ chúng ta trả lời </a:t>
            </a:r>
            <a:b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</a:br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câu hỏi lúc đầu thế nào?</a:t>
            </a:r>
          </a:p>
        </p:txBody>
      </p:sp>
      <p:sp>
        <p:nvSpPr>
          <p:cNvPr id="200708" name="Rectangle 4"/>
          <p:cNvSpPr>
            <a:spLocks noChangeArrowheads="1"/>
          </p:cNvSpPr>
          <p:nvPr/>
        </p:nvSpPr>
        <p:spPr bwMode="auto">
          <a:xfrm>
            <a:off x="533400" y="17986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Ngày nay có </a:t>
            </a:r>
            <a:r>
              <a:rPr lang="ja-JP" alt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vật thánh (thiêng)</a:t>
            </a:r>
            <a:r>
              <a:rPr lang="ja-JP" alt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không? 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Garamond" charset="0"/>
              <a:buAutoNum type="arabicPeriod"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Đức Chúa Trời gọi Jerusalem là Thành Thánh vì Ngài đặt danh Ngài ở đó.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Garamond" charset="0"/>
              <a:buAutoNum type="arabicPeriod"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Sự hiện diện của Đức Chúa Trời không còn ở trong một thành mà ở trong lòng tín hữu (1 Cor. 6:19).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Garamond" charset="0"/>
              <a:buAutoNum type="arabicPeriod"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Làm thế nào để người ta thấy em là </a:t>
            </a:r>
            <a:r>
              <a:rPr lang="en-US" sz="3200" b="1" i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thánh</a:t>
            </a: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0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0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0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0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3276600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b="0">
                <a:latin typeface="Garamond" charset="0"/>
                <a:ea typeface="ＭＳ Ｐゴシック" charset="0"/>
                <a:cs typeface="ＭＳ Ｐゴシック" charset="0"/>
              </a:rPr>
              <a:t>Độ cao </a:t>
            </a:r>
            <a:br>
              <a:rPr lang="en-US" sz="4000" b="0">
                <a:latin typeface="Garamond" charset="0"/>
                <a:ea typeface="ＭＳ Ｐゴシック" charset="0"/>
                <a:cs typeface="ＭＳ Ｐゴシック" charset="0"/>
              </a:rPr>
            </a:br>
            <a:r>
              <a:rPr lang="en-US" sz="4000" b="0">
                <a:latin typeface="Garamond" charset="0"/>
                <a:ea typeface="ＭＳ Ｐゴシック" charset="0"/>
                <a:cs typeface="ＭＳ Ｐゴシック" charset="0"/>
              </a:rPr>
              <a:t>theo hướng </a:t>
            </a:r>
            <a:br>
              <a:rPr lang="en-US" sz="4000" b="0">
                <a:latin typeface="Garamond" charset="0"/>
                <a:ea typeface="ＭＳ Ｐゴシック" charset="0"/>
                <a:cs typeface="ＭＳ Ｐゴシック" charset="0"/>
              </a:rPr>
            </a:br>
            <a:r>
              <a:rPr lang="en-US" sz="4000" b="0">
                <a:latin typeface="Garamond" charset="0"/>
                <a:ea typeface="ＭＳ Ｐゴシック" charset="0"/>
                <a:cs typeface="ＭＳ Ｐゴシック" charset="0"/>
              </a:rPr>
              <a:t>Bắc -Nam</a:t>
            </a:r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  <p:bldP spid="41989" grpId="0" animBg="1"/>
      <p:bldP spid="41990" grpId="0" animBg="1"/>
      <p:bldP spid="41991" grpId="0" animBg="1"/>
      <p:bldP spid="4199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Tài liệu</a:t>
            </a:r>
          </a:p>
        </p:txBody>
      </p:sp>
      <p:pic>
        <p:nvPicPr>
          <p:cNvPr id="166914" name="Picture 2" descr="Limestone Greek inscription with drachma donation for Herod's Temple from Jerusalem, 21 BC, tb1222000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1916113"/>
            <a:ext cx="6565900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Rectangle 4"/>
          <p:cNvSpPr>
            <a:spLocks noChangeArrowheads="1"/>
          </p:cNvSpPr>
          <p:nvPr/>
        </p:nvSpPr>
        <p:spPr bwMode="auto">
          <a:xfrm>
            <a:off x="0" y="4508500"/>
            <a:ext cx="52197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i="1"/>
              <a:t>Bản khắc  đề cập việc dâng hiến cho Đền thờ Hê-rốt tại Giê-ru-sa-lem , năm 21 T.C.  Hiện trưng bày tại Bảo tàng Hecht, Haifa.</a:t>
            </a:r>
            <a:endParaRPr lang="en-US" sz="28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2" descr="http://www.imj.org.il/exhibitions/2013/Herod/en/img/h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716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 descr="http://4.bp.blogspot.com/-5WlEQOklAJg/UZRU5CGgOvI/AAAAAAAAAcc/Tfcs6Nbc-Yo/s1600/Graff+Zeppelin+over+Old+City,+looking+east,+1931,+mat02530+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2" name="Rectangle 4"/>
          <p:cNvSpPr>
            <a:spLocks noChangeArrowheads="1"/>
          </p:cNvSpPr>
          <p:nvPr/>
        </p:nvSpPr>
        <p:spPr bwMode="auto">
          <a:xfrm>
            <a:off x="0" y="0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2"/>
                </a:solidFill>
              </a:rPr>
              <a:t>Chụp ngày 11 tháng Tư năm 1931 cho thấy một khinh khí cầu của Đức trên không phận Giê-ru-sa-lem .</a:t>
            </a:r>
          </a:p>
        </p:txBody>
      </p:sp>
      <p:sp>
        <p:nvSpPr>
          <p:cNvPr id="168963" name="Rectangle 5"/>
          <p:cNvSpPr>
            <a:spLocks noChangeArrowheads="1"/>
          </p:cNvSpPr>
          <p:nvPr/>
        </p:nvSpPr>
        <p:spPr bwMode="auto">
          <a:xfrm>
            <a:off x="4284663" y="765175"/>
            <a:ext cx="4572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2"/>
                </a:solidFill>
              </a:rPr>
              <a:t>The viewpoint is a rooftop, or perhaps the city wall, in the Christian Quarter, west of the Holy Sepulcher. The photo documents the visit of the German dirigible </a:t>
            </a:r>
            <a:r>
              <a:rPr lang="ja-JP" altLang="en-US" sz="1200">
                <a:solidFill>
                  <a:schemeClr val="bg2"/>
                </a:solidFill>
              </a:rPr>
              <a:t>“</a:t>
            </a:r>
            <a:r>
              <a:rPr lang="en-US" altLang="ja-JP" sz="1200">
                <a:solidFill>
                  <a:schemeClr val="bg2"/>
                </a:solidFill>
              </a:rPr>
              <a:t>Graf Zeppelin</a:t>
            </a:r>
            <a:r>
              <a:rPr lang="ja-JP" altLang="en-US" sz="1200">
                <a:solidFill>
                  <a:schemeClr val="bg2"/>
                </a:solidFill>
              </a:rPr>
              <a:t>”</a:t>
            </a:r>
            <a:r>
              <a:rPr lang="en-US" altLang="ja-JP" sz="1200">
                <a:solidFill>
                  <a:schemeClr val="bg2"/>
                </a:solidFill>
              </a:rPr>
              <a:t> to Jerusalem on April 11, 1931. The famous airship began its journey on April 9th in Friedrichshafen, Germany and it landed at Heliopolis near </a:t>
            </a:r>
            <a:r>
              <a:rPr lang="en-US" altLang="ja-JP" sz="1200">
                <a:solidFill>
                  <a:schemeClr val="bg2"/>
                </a:solidFill>
                <a:hlinkClick r:id="rId3"/>
              </a:rPr>
              <a:t>Cairo</a:t>
            </a:r>
            <a:r>
              <a:rPr lang="en-US" altLang="ja-JP" sz="1200">
                <a:solidFill>
                  <a:schemeClr val="bg2"/>
                </a:solidFill>
              </a:rPr>
              <a:t> at dawn on the 11th. It then set off on a one-day, round-trip excursion to Jerusalem, reaching there at 10 a.m. The airship reportedly hovered for some time, with its engines stopped, about 100 meters above the </a:t>
            </a:r>
            <a:r>
              <a:rPr lang="en-US" altLang="ja-JP" sz="1200">
                <a:solidFill>
                  <a:schemeClr val="bg2"/>
                </a:solidFill>
                <a:hlinkClick r:id="rId4"/>
              </a:rPr>
              <a:t>Church of the Holy Sepulcher</a:t>
            </a:r>
            <a:r>
              <a:rPr lang="en-US" altLang="ja-JP" sz="1200">
                <a:solidFill>
                  <a:schemeClr val="bg2"/>
                </a:solidFill>
              </a:rPr>
              <a:t>, and that seems to be exactly what was captured in this photo. That date–April 11, 1931–being Holy Saturday in the Eastern calendar,</a:t>
            </a:r>
            <a:endParaRPr lang="en-US" sz="120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1311275"/>
            <a:ext cx="9199563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6" name="Rectangle 2"/>
          <p:cNvSpPr>
            <a:spLocks noChangeArrowheads="1"/>
          </p:cNvSpPr>
          <p:nvPr/>
        </p:nvSpPr>
        <p:spPr bwMode="auto">
          <a:xfrm>
            <a:off x="0" y="58738"/>
            <a:ext cx="89646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Times New Roman" charset="0"/>
              </a:rPr>
              <a:t>Các nhà khảo cổ Israel khám phá một mỏ đá từ thời Hê-rốt phía bắc Cổ thành Giê-ru-sa-lem . Mỏ đá lộ ra khi làm đường xa lộ 21. </a:t>
            </a:r>
            <a:r>
              <a:rPr lang="en-US" sz="2400">
                <a:latin typeface="Times New Roman" charset="0"/>
                <a:hlinkClick r:id="rId3"/>
              </a:rPr>
              <a:t>IAA press release</a:t>
            </a:r>
            <a:r>
              <a:rPr lang="en-US" sz="2400">
                <a:latin typeface="Times New Roman" charset="0"/>
              </a:rPr>
              <a:t> mô tả kết quả cuộc khai quật.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3563"/>
            <a:ext cx="9144000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1619250" y="0"/>
            <a:ext cx="54737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5400" i="1">
                <a:latin typeface="Times New Roman" charset="0"/>
              </a:rPr>
              <a:t>Dụng cụ tìm được tại mỏ đá.  </a:t>
            </a:r>
            <a:endParaRPr lang="en-US" sz="5400">
              <a:latin typeface="Times New Roman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2" descr="[3%255B3%255D.jpg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163"/>
            <a:ext cx="9144000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i="1">
                <a:latin typeface="Times New Roman" charset="0"/>
              </a:rPr>
              <a:t>Chìa khóa thời Chúa Jesus tìm được tại mỏ đá </a:t>
            </a:r>
            <a:r>
              <a:rPr lang="en-US" i="1"/>
              <a:t>. </a:t>
            </a:r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2" descr="City-of-David-aerial-from-east,-tb010703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0425"/>
            <a:ext cx="9144000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8" name="Rectangle 2"/>
          <p:cNvSpPr>
            <a:spLocks noChangeArrowheads="1"/>
          </p:cNvSpPr>
          <p:nvPr/>
        </p:nvSpPr>
        <p:spPr bwMode="auto">
          <a:xfrm>
            <a:off x="0" y="0"/>
            <a:ext cx="88931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i="1">
                <a:latin typeface="Times New Roman" charset="0"/>
              </a:rPr>
              <a:t>Thành Đa-vít từ phía Đông , nơi có đánh dấu là chỗ khai quật. </a:t>
            </a:r>
            <a:endParaRPr lang="en-US" sz="3200">
              <a:latin typeface="Times New Roman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Garden Tomb at night, tb1230054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0" y="5013325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i="1"/>
              <a:t>Ngôi mộ trong Vườn tại Giê-ru-sa-lem  </a:t>
            </a:r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2800" b="1" dirty="0" err="1"/>
              <a:t>Bối</a:t>
            </a:r>
            <a:r>
              <a:rPr lang="en-US" sz="2800" b="1" dirty="0"/>
              <a:t> </a:t>
            </a:r>
            <a:r>
              <a:rPr lang="en-US" sz="2800" b="1" dirty="0" err="1"/>
              <a:t>cảnh</a:t>
            </a:r>
            <a:r>
              <a:rPr lang="en-US" sz="2800" b="1" dirty="0"/>
              <a:t> </a:t>
            </a:r>
            <a:r>
              <a:rPr lang="en-US" sz="2800" b="1" dirty="0" err="1"/>
              <a:t>thời</a:t>
            </a:r>
            <a:r>
              <a:rPr lang="en-US" sz="2800" b="1" dirty="0"/>
              <a:t> </a:t>
            </a:r>
            <a:r>
              <a:rPr lang="en-US" sz="2800" b="1" dirty="0" err="1"/>
              <a:t>Cựu</a:t>
            </a:r>
            <a:r>
              <a:rPr lang="en-US" sz="2800" b="1" dirty="0"/>
              <a:t> </a:t>
            </a:r>
            <a:r>
              <a:rPr lang="en-US" sz="2800" b="1" dirty="0" err="1"/>
              <a:t>Ước</a:t>
            </a:r>
            <a:r>
              <a:rPr lang="en-US" sz="2800" b="1" dirty="0"/>
              <a:t>—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05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8259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3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err="1">
                <a:solidFill>
                  <a:srgbClr val="FFFFFF"/>
                </a:solidFill>
                <a:cs typeface="Arial" charset="0"/>
              </a:rPr>
              <a:t>Tải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 charset="0"/>
              </a:rPr>
              <a:t>Về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 charset="0"/>
              </a:rPr>
              <a:t>Tài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 charset="0"/>
              </a:rPr>
              <a:t>Liệu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 charset="0"/>
              </a:rPr>
              <a:t>Nghiên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 charset="0"/>
              </a:rPr>
              <a:t>Cứu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 charset="0"/>
              </a:rPr>
              <a:t>Kinh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 charset="0"/>
              </a:rPr>
              <a:t>Thánh</a:t>
            </a:r>
            <a:endParaRPr lang="en-US" sz="3200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Picture 4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6" name="Picture 5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9019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129718363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Jerusalem</a:t>
            </a:r>
          </a:p>
        </p:txBody>
      </p:sp>
      <p:pic>
        <p:nvPicPr>
          <p:cNvPr id="7680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5257800" y="1295400"/>
            <a:ext cx="35814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b="1"/>
              <a:t>Bất lợi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/>
              <a:t>Lợi thế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/>
              <a:t>Các thời kỳ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/>
              <a:t>Tầm quan trọng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>
                                      <p:cBhvr>
                                        <p:cTn id="6" dur="2000" spd="-100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Jerusalem</a:t>
            </a:r>
          </a:p>
        </p:txBody>
      </p:sp>
      <p:pic>
        <p:nvPicPr>
          <p:cNvPr id="7885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257800" y="1295400"/>
            <a:ext cx="358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b="1"/>
              <a:t>Bất lợi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01386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514600" cy="1066800"/>
          </a:xfrm>
          <a:solidFill>
            <a:schemeClr val="accent2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0">
                <a:latin typeface="Garamond" charset="0"/>
                <a:ea typeface="ＭＳ Ｐゴシック" charset="0"/>
                <a:cs typeface="ＭＳ Ｐゴシック" charset="0"/>
              </a:rPr>
              <a:t>Phía Trái</a:t>
            </a:r>
          </a:p>
        </p:txBody>
      </p:sp>
      <p:sp>
        <p:nvSpPr>
          <p:cNvPr id="101385" name="Rectangle 9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Phía Phải</a:t>
            </a:r>
          </a:p>
        </p:txBody>
      </p:sp>
      <p:sp>
        <p:nvSpPr>
          <p:cNvPr id="80900" name="Text Box 8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9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/>
              <a:t>Di chuyển thời cổ Israel</a:t>
            </a:r>
          </a:p>
        </p:txBody>
      </p:sp>
      <p:sp>
        <p:nvSpPr>
          <p:cNvPr id="101383" name="Freeform 7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01380" name="Freeform 4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01379" name="Freeform 3"/>
          <p:cNvSpPr>
            <a:spLocks/>
          </p:cNvSpPr>
          <p:nvPr/>
        </p:nvSpPr>
        <p:spPr bwMode="auto">
          <a:xfrm>
            <a:off x="2903538" y="2274888"/>
            <a:ext cx="2870200" cy="5018087"/>
          </a:xfrm>
          <a:custGeom>
            <a:avLst/>
            <a:gdLst/>
            <a:ahLst/>
            <a:cxnLst>
              <a:cxn ang="0">
                <a:pos x="0" y="3161"/>
              </a:cxn>
              <a:cxn ang="0">
                <a:pos x="115" y="2743"/>
              </a:cxn>
              <a:cxn ang="0">
                <a:pos x="201" y="2613"/>
              </a:cxn>
              <a:cxn ang="0">
                <a:pos x="230" y="2570"/>
              </a:cxn>
              <a:cxn ang="0">
                <a:pos x="345" y="2498"/>
              </a:cxn>
              <a:cxn ang="0">
                <a:pos x="432" y="2426"/>
              </a:cxn>
              <a:cxn ang="0">
                <a:pos x="504" y="2397"/>
              </a:cxn>
              <a:cxn ang="0">
                <a:pos x="633" y="2311"/>
              </a:cxn>
              <a:cxn ang="0">
                <a:pos x="677" y="2282"/>
              </a:cxn>
              <a:cxn ang="0">
                <a:pos x="720" y="2253"/>
              </a:cxn>
              <a:cxn ang="0">
                <a:pos x="821" y="2052"/>
              </a:cxn>
              <a:cxn ang="0">
                <a:pos x="878" y="1836"/>
              </a:cxn>
              <a:cxn ang="0">
                <a:pos x="936" y="1749"/>
              </a:cxn>
              <a:cxn ang="0">
                <a:pos x="1008" y="1591"/>
              </a:cxn>
              <a:cxn ang="0">
                <a:pos x="1065" y="1519"/>
              </a:cxn>
              <a:cxn ang="0">
                <a:pos x="1123" y="1433"/>
              </a:cxn>
              <a:cxn ang="0">
                <a:pos x="1181" y="1361"/>
              </a:cxn>
              <a:cxn ang="0">
                <a:pos x="1253" y="1274"/>
              </a:cxn>
              <a:cxn ang="0">
                <a:pos x="1325" y="1260"/>
              </a:cxn>
              <a:cxn ang="0">
                <a:pos x="1368" y="1058"/>
              </a:cxn>
              <a:cxn ang="0">
                <a:pos x="1411" y="1044"/>
              </a:cxn>
              <a:cxn ang="0">
                <a:pos x="1641" y="857"/>
              </a:cxn>
              <a:cxn ang="0">
                <a:pos x="1771" y="785"/>
              </a:cxn>
              <a:cxn ang="0">
                <a:pos x="1699" y="525"/>
              </a:cxn>
              <a:cxn ang="0">
                <a:pos x="1742" y="295"/>
              </a:cxn>
              <a:cxn ang="0">
                <a:pos x="1800" y="209"/>
              </a:cxn>
              <a:cxn ang="0">
                <a:pos x="1757" y="65"/>
              </a:cxn>
              <a:cxn ang="0">
                <a:pos x="1728" y="7"/>
              </a:cxn>
            </a:cxnLst>
            <a:rect l="0" t="0" r="r" b="b"/>
            <a:pathLst>
              <a:path w="1808" h="3161">
                <a:moveTo>
                  <a:pt x="0" y="3161"/>
                </a:moveTo>
                <a:cubicBezTo>
                  <a:pt x="19" y="3008"/>
                  <a:pt x="29" y="2871"/>
                  <a:pt x="115" y="2743"/>
                </a:cubicBezTo>
                <a:cubicBezTo>
                  <a:pt x="134" y="2684"/>
                  <a:pt x="162" y="2660"/>
                  <a:pt x="201" y="2613"/>
                </a:cubicBezTo>
                <a:cubicBezTo>
                  <a:pt x="212" y="2600"/>
                  <a:pt x="216" y="2581"/>
                  <a:pt x="230" y="2570"/>
                </a:cubicBezTo>
                <a:cubicBezTo>
                  <a:pt x="265" y="2542"/>
                  <a:pt x="308" y="2525"/>
                  <a:pt x="345" y="2498"/>
                </a:cubicBezTo>
                <a:cubicBezTo>
                  <a:pt x="411" y="2450"/>
                  <a:pt x="363" y="2461"/>
                  <a:pt x="432" y="2426"/>
                </a:cubicBezTo>
                <a:cubicBezTo>
                  <a:pt x="455" y="2414"/>
                  <a:pt x="481" y="2409"/>
                  <a:pt x="504" y="2397"/>
                </a:cubicBezTo>
                <a:cubicBezTo>
                  <a:pt x="516" y="2390"/>
                  <a:pt x="606" y="2329"/>
                  <a:pt x="633" y="2311"/>
                </a:cubicBezTo>
                <a:cubicBezTo>
                  <a:pt x="648" y="2301"/>
                  <a:pt x="662" y="2292"/>
                  <a:pt x="677" y="2282"/>
                </a:cubicBezTo>
                <a:cubicBezTo>
                  <a:pt x="691" y="2272"/>
                  <a:pt x="720" y="2253"/>
                  <a:pt x="720" y="2253"/>
                </a:cubicBezTo>
                <a:cubicBezTo>
                  <a:pt x="754" y="2153"/>
                  <a:pt x="756" y="2132"/>
                  <a:pt x="821" y="2052"/>
                </a:cubicBezTo>
                <a:cubicBezTo>
                  <a:pt x="839" y="1995"/>
                  <a:pt x="854" y="1884"/>
                  <a:pt x="878" y="1836"/>
                </a:cubicBezTo>
                <a:cubicBezTo>
                  <a:pt x="894" y="1805"/>
                  <a:pt x="936" y="1749"/>
                  <a:pt x="936" y="1749"/>
                </a:cubicBezTo>
                <a:cubicBezTo>
                  <a:pt x="955" y="1692"/>
                  <a:pt x="974" y="1641"/>
                  <a:pt x="1008" y="1591"/>
                </a:cubicBezTo>
                <a:cubicBezTo>
                  <a:pt x="1039" y="1496"/>
                  <a:pt x="996" y="1597"/>
                  <a:pt x="1065" y="1519"/>
                </a:cubicBezTo>
                <a:cubicBezTo>
                  <a:pt x="1088" y="1493"/>
                  <a:pt x="1123" y="1433"/>
                  <a:pt x="1123" y="1433"/>
                </a:cubicBezTo>
                <a:cubicBezTo>
                  <a:pt x="1151" y="1346"/>
                  <a:pt x="1114" y="1428"/>
                  <a:pt x="1181" y="1361"/>
                </a:cubicBezTo>
                <a:cubicBezTo>
                  <a:pt x="1218" y="1324"/>
                  <a:pt x="1199" y="1301"/>
                  <a:pt x="1253" y="1274"/>
                </a:cubicBezTo>
                <a:cubicBezTo>
                  <a:pt x="1275" y="1263"/>
                  <a:pt x="1301" y="1265"/>
                  <a:pt x="1325" y="1260"/>
                </a:cubicBezTo>
                <a:cubicBezTo>
                  <a:pt x="1343" y="1115"/>
                  <a:pt x="1327" y="1182"/>
                  <a:pt x="1368" y="1058"/>
                </a:cubicBezTo>
                <a:cubicBezTo>
                  <a:pt x="1373" y="1044"/>
                  <a:pt x="1397" y="1049"/>
                  <a:pt x="1411" y="1044"/>
                </a:cubicBezTo>
                <a:cubicBezTo>
                  <a:pt x="1492" y="984"/>
                  <a:pt x="1544" y="888"/>
                  <a:pt x="1641" y="857"/>
                </a:cubicBezTo>
                <a:cubicBezTo>
                  <a:pt x="1741" y="791"/>
                  <a:pt x="1695" y="810"/>
                  <a:pt x="1771" y="785"/>
                </a:cubicBezTo>
                <a:cubicBezTo>
                  <a:pt x="1754" y="696"/>
                  <a:pt x="1724" y="612"/>
                  <a:pt x="1699" y="525"/>
                </a:cubicBezTo>
                <a:cubicBezTo>
                  <a:pt x="1713" y="448"/>
                  <a:pt x="1698" y="360"/>
                  <a:pt x="1742" y="295"/>
                </a:cubicBezTo>
                <a:cubicBezTo>
                  <a:pt x="1761" y="266"/>
                  <a:pt x="1800" y="209"/>
                  <a:pt x="1800" y="209"/>
                </a:cubicBezTo>
                <a:cubicBezTo>
                  <a:pt x="1773" y="26"/>
                  <a:pt x="1808" y="169"/>
                  <a:pt x="1757" y="65"/>
                </a:cubicBezTo>
                <a:cubicBezTo>
                  <a:pt x="1725" y="0"/>
                  <a:pt x="1759" y="38"/>
                  <a:pt x="1728" y="7"/>
                </a:cubicBezTo>
              </a:path>
            </a:pathLst>
          </a:custGeom>
          <a:noFill/>
          <a:ln w="28575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5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0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152400" y="381000"/>
            <a:ext cx="3962400" cy="32004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Jerusalem không nằm trên trục lộ chính</a:t>
            </a:r>
          </a:p>
        </p:txBody>
      </p:sp>
      <p:pic>
        <p:nvPicPr>
          <p:cNvPr id="82946" name="Picture 9" descr="Map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5650" y="0"/>
            <a:ext cx="4654550" cy="6858000"/>
          </a:xfrm>
        </p:spPr>
      </p:pic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20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552450" y="3581400"/>
            <a:ext cx="2589213" cy="646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Trục lộ chính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552450" y="4533900"/>
            <a:ext cx="4065588" cy="646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Đường Núi Trung du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54038" y="5486400"/>
            <a:ext cx="2000250" cy="646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Vương lộ </a:t>
            </a: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3505200" y="5867400"/>
            <a:ext cx="4343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4191000" y="4800600"/>
            <a:ext cx="23622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4038600" y="3886200"/>
            <a:ext cx="1905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2 Jerusalem\Western Wall\Sr\Men praying at Western Wall, tb n010200 sr.jpg"/>
</p:tagLst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3370</TotalTime>
  <Words>1426</Words>
  <Application>Microsoft Macintosh PowerPoint</Application>
  <PresentationFormat>On-screen Show (4:3)</PresentationFormat>
  <Paragraphs>273</Paragraphs>
  <Slides>59</Slides>
  <Notes>50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84" baseType="lpstr">
      <vt:lpstr>B VAG Rounded Bold</vt:lpstr>
      <vt:lpstr>Chicago</vt:lpstr>
      <vt:lpstr>ＭＳ Ｐゴシック</vt:lpstr>
      <vt:lpstr>ＭＳ Ｐゴシック</vt:lpstr>
      <vt:lpstr>Arial</vt:lpstr>
      <vt:lpstr>Comic Sans MS</vt:lpstr>
      <vt:lpstr>Garamond</vt:lpstr>
      <vt:lpstr>Geneva</vt:lpstr>
      <vt:lpstr>Helvetica</vt:lpstr>
      <vt:lpstr>Impact</vt:lpstr>
      <vt:lpstr>Monotype Corsiva</vt:lpstr>
      <vt:lpstr>Monotype Sorts</vt:lpstr>
      <vt:lpstr>Tahoma</vt:lpstr>
      <vt:lpstr>Times</vt:lpstr>
      <vt:lpstr>Times New Roman</vt:lpstr>
      <vt:lpstr>Wingdings</vt:lpstr>
      <vt:lpstr>Stream</vt:lpstr>
      <vt:lpstr>Pulse</vt:lpstr>
      <vt:lpstr>Blank Presentation</vt:lpstr>
      <vt:lpstr>Default Design</vt:lpstr>
      <vt:lpstr>Slit</vt:lpstr>
      <vt:lpstr>untitled 3</vt:lpstr>
      <vt:lpstr>8_Default Design</vt:lpstr>
      <vt:lpstr>Orbit</vt:lpstr>
      <vt:lpstr>Document</vt:lpstr>
      <vt:lpstr>Địa dư Jerusalem</vt:lpstr>
      <vt:lpstr>Jerusalem được gọi là “thành thánh” 11 lần trong Kinh Thánh  </vt:lpstr>
      <vt:lpstr>Câu hỏi Suy gẫm…</vt:lpstr>
      <vt:lpstr>Thế giới Ngày nay</vt:lpstr>
      <vt:lpstr>Độ cao  theo hướng  Bắc -Nam</vt:lpstr>
      <vt:lpstr>Jerusalem</vt:lpstr>
      <vt:lpstr>Jerusalem</vt:lpstr>
      <vt:lpstr>Phía Trái</vt:lpstr>
      <vt:lpstr>Jerusalem không nằm trên trục lộ chính</vt:lpstr>
      <vt:lpstr>Jerusalem</vt:lpstr>
      <vt:lpstr>Vị trí chiến lược của Israel</vt:lpstr>
      <vt:lpstr>Phân chia Canaan</vt:lpstr>
      <vt:lpstr>Vị trí  Trung tâm</vt:lpstr>
      <vt:lpstr>Giê-ru-sa-lem là thành phố  giáp ranh</vt:lpstr>
      <vt:lpstr>Jerusalem</vt:lpstr>
      <vt:lpstr>Jerusalem</vt:lpstr>
      <vt:lpstr>Địa đạo Ê-xê-chia</vt:lpstr>
      <vt:lpstr>Bảng khắc tại ao Silôê</vt:lpstr>
      <vt:lpstr>Trục của  hang thỏ</vt:lpstr>
      <vt:lpstr>Jerusalem</vt:lpstr>
      <vt:lpstr>Mô hình thành David (66 T.C.) (Tái dựng thành Jebusite cũ)</vt:lpstr>
      <vt:lpstr>Jerusalem</vt:lpstr>
      <vt:lpstr>Phía Đông thành David</vt:lpstr>
      <vt:lpstr>Có bao nhiêu  đồi?</vt:lpstr>
      <vt:lpstr>Jerusalem</vt:lpstr>
      <vt:lpstr>Genesis 22</vt:lpstr>
      <vt:lpstr>Các Của lễ thiêu được dâng đầu tiên trong Đền tạm</vt:lpstr>
      <vt:lpstr>Đời sống dân Do thái xoay  quanh đền thờ Solomon suốt 400 năm (959-586 BC)</vt:lpstr>
      <vt:lpstr>Người Do thái  duy  trì sự thánh khiết trong cái Chậu</vt:lpstr>
      <vt:lpstr>Sau khi tái thiết đền thờ, có hàng 100.000 người Do thái đến Đền thờ dịp lễ Vượt Qua!</vt:lpstr>
      <vt:lpstr>Jerusalem Ngày nay</vt:lpstr>
      <vt:lpstr>Núi Đền thờ </vt:lpstr>
      <vt:lpstr>Bức tường phía Tây của người Do thái</vt:lpstr>
      <vt:lpstr>Jerusalem nhìn từ xa</vt:lpstr>
      <vt:lpstr>Dân số Jerusalem Ngày nay</vt:lpstr>
      <vt:lpstr>Cổ Thành</vt:lpstr>
      <vt:lpstr>Hi vọng về sự Phục sinh của người Do thái</vt:lpstr>
      <vt:lpstr>Cổng Vàng</vt:lpstr>
      <vt:lpstr>Ý nghĩa với  Cơ đốc nhân  :</vt:lpstr>
      <vt:lpstr>Hồi giáo Kiểm soát</vt:lpstr>
      <vt:lpstr>Cái Vòm Sáng hơn Mái Vòm</vt:lpstr>
      <vt:lpstr>Tảng Đá Bên trong</vt:lpstr>
      <vt:lpstr>Người Hồi giáo cầu  nguyện tại Đền Vòm</vt:lpstr>
      <vt:lpstr>Tương lai của Đền Vòm là gì?</vt:lpstr>
      <vt:lpstr>Jerusalem Ngàn năm Bình an</vt:lpstr>
      <vt:lpstr>The Last Beginning</vt:lpstr>
      <vt:lpstr>The New Jerusalem</vt:lpstr>
      <vt:lpstr>Jerusalem mới &amp; Đông Nam Á </vt:lpstr>
      <vt:lpstr>Bây giờ chúng ta trả lời  câu hỏi lúc đầu thế nào?</vt:lpstr>
      <vt:lpstr>Tài liệu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Bối cảnh thời Cựu Ước—BibleStudyDownloads.org</vt:lpstr>
      <vt:lpstr>Black</vt:lpstr>
    </vt:vector>
  </TitlesOfParts>
  <Company>SBC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Rick Griffith</dc:creator>
  <cp:lastModifiedBy>Rick Griffith</cp:lastModifiedBy>
  <cp:revision>310</cp:revision>
  <dcterms:created xsi:type="dcterms:W3CDTF">2009-07-29T02:44:14Z</dcterms:created>
  <dcterms:modified xsi:type="dcterms:W3CDTF">2018-09-24T06:09:22Z</dcterms:modified>
</cp:coreProperties>
</file>